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Lst>
  <p:sldSz cx="18288000" cy="10287000"/>
  <p:notesSz cx="6858000" cy="9144000"/>
  <p:embeddedFontLst>
    <p:embeddedFont>
      <p:font typeface="Canva Sans" panose="020B0503030501040103" pitchFamily="34" charset="0"/>
      <p:regular r:id="rId11"/>
    </p:embeddedFont>
    <p:embeddedFont>
      <p:font typeface="Canva Sans Bold" panose="020B0803030501040103" pitchFamily="34" charset="0"/>
      <p:regular r:id="rId12"/>
      <p:bold r:id="rId13"/>
    </p:embeddedFont>
    <p:embeddedFont>
      <p:font typeface="Kavoon" pitchFamily="2" charset="77"/>
      <p:regular r:id="rId14"/>
    </p:embeddedFont>
    <p:embeddedFont>
      <p:font typeface="KG Primary Penmanship" panose="02000506000000020003" pitchFamily="2" charset="77"/>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20" autoAdjust="0"/>
  </p:normalViewPr>
  <p:slideViewPr>
    <p:cSldViewPr>
      <p:cViewPr varScale="1">
        <p:scale>
          <a:sx n="70" d="100"/>
          <a:sy n="70" d="100"/>
        </p:scale>
        <p:origin x="840"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3077208" y="1246523"/>
            <a:ext cx="12470326" cy="7793954"/>
          </a:xfrm>
          <a:custGeom>
            <a:avLst/>
            <a:gdLst/>
            <a:ahLst/>
            <a:cxnLst/>
            <a:rect l="l" t="t" r="r" b="b"/>
            <a:pathLst>
              <a:path w="12470326" h="7793954">
                <a:moveTo>
                  <a:pt x="0" y="0"/>
                </a:moveTo>
                <a:lnTo>
                  <a:pt x="12470325" y="0"/>
                </a:lnTo>
                <a:lnTo>
                  <a:pt x="12470325" y="7793954"/>
                </a:lnTo>
                <a:lnTo>
                  <a:pt x="0" y="77939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TextBox 3"/>
          <p:cNvSpPr txBox="1"/>
          <p:nvPr/>
        </p:nvSpPr>
        <p:spPr>
          <a:xfrm>
            <a:off x="3539661" y="4337354"/>
            <a:ext cx="11208678" cy="1508909"/>
          </a:xfrm>
          <a:prstGeom prst="rect">
            <a:avLst/>
          </a:prstGeom>
        </p:spPr>
        <p:txBody>
          <a:bodyPr lIns="0" tIns="0" rIns="0" bIns="0" rtlCol="0" anchor="t">
            <a:spAutoFit/>
          </a:bodyPr>
          <a:lstStyle/>
          <a:p>
            <a:pPr algn="ctr">
              <a:lnSpc>
                <a:spcPts val="11328"/>
              </a:lnSpc>
            </a:pPr>
            <a:r>
              <a:rPr lang="en-US" sz="11216">
                <a:solidFill>
                  <a:srgbClr val="C48405"/>
                </a:solidFill>
                <a:latin typeface="Kavoon"/>
                <a:ea typeface="Kavoon"/>
                <a:cs typeface="Kavoon"/>
                <a:sym typeface="Kavoon"/>
              </a:rPr>
              <a:t>VERBOS</a:t>
            </a:r>
          </a:p>
        </p:txBody>
      </p:sp>
      <p:sp>
        <p:nvSpPr>
          <p:cNvPr id="4" name="Freeform 4">
            <a:extLst>
              <a:ext uri="{C183D7F6-B498-43B3-948B-1728B52AA6E4}">
                <adec:decorative xmlns:adec="http://schemas.microsoft.com/office/drawing/2017/decorative" val="1"/>
              </a:ext>
            </a:extLst>
          </p:cNvPr>
          <p:cNvSpPr/>
          <p:nvPr/>
        </p:nvSpPr>
        <p:spPr>
          <a:xfrm>
            <a:off x="925391" y="4433812"/>
            <a:ext cx="3493853" cy="5995453"/>
          </a:xfrm>
          <a:custGeom>
            <a:avLst/>
            <a:gdLst/>
            <a:ahLst/>
            <a:cxnLst/>
            <a:rect l="l" t="t" r="r" b="b"/>
            <a:pathLst>
              <a:path w="3493853" h="5995453">
                <a:moveTo>
                  <a:pt x="0" y="0"/>
                </a:moveTo>
                <a:lnTo>
                  <a:pt x="3493854" y="0"/>
                </a:lnTo>
                <a:lnTo>
                  <a:pt x="3493854" y="5995452"/>
                </a:lnTo>
                <a:lnTo>
                  <a:pt x="0" y="59954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a:off x="0" y="7431538"/>
            <a:ext cx="3077208" cy="3236069"/>
          </a:xfrm>
          <a:custGeom>
            <a:avLst/>
            <a:gdLst/>
            <a:ahLst/>
            <a:cxnLst/>
            <a:rect l="l" t="t" r="r" b="b"/>
            <a:pathLst>
              <a:path w="3077208" h="3236069">
                <a:moveTo>
                  <a:pt x="0" y="0"/>
                </a:moveTo>
                <a:lnTo>
                  <a:pt x="3077208" y="0"/>
                </a:lnTo>
                <a:lnTo>
                  <a:pt x="3077208" y="3236069"/>
                </a:lnTo>
                <a:lnTo>
                  <a:pt x="0" y="32360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a:off x="3077208" y="6294312"/>
            <a:ext cx="3111057" cy="2963988"/>
          </a:xfrm>
          <a:custGeom>
            <a:avLst/>
            <a:gdLst/>
            <a:ahLst/>
            <a:cxnLst/>
            <a:rect l="l" t="t" r="r" b="b"/>
            <a:pathLst>
              <a:path w="3111057" h="2963988">
                <a:moveTo>
                  <a:pt x="0" y="0"/>
                </a:moveTo>
                <a:lnTo>
                  <a:pt x="3111056" y="0"/>
                </a:lnTo>
                <a:lnTo>
                  <a:pt x="3111056" y="2963988"/>
                </a:lnTo>
                <a:lnTo>
                  <a:pt x="0" y="29639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flipH="1">
            <a:off x="14223562" y="3262847"/>
            <a:ext cx="3493853" cy="5995453"/>
          </a:xfrm>
          <a:custGeom>
            <a:avLst/>
            <a:gdLst/>
            <a:ahLst/>
            <a:cxnLst/>
            <a:rect l="l" t="t" r="r" b="b"/>
            <a:pathLst>
              <a:path w="3493853" h="5995453">
                <a:moveTo>
                  <a:pt x="3493854" y="0"/>
                </a:moveTo>
                <a:lnTo>
                  <a:pt x="0" y="0"/>
                </a:lnTo>
                <a:lnTo>
                  <a:pt x="0" y="5995453"/>
                </a:lnTo>
                <a:lnTo>
                  <a:pt x="3493854" y="5995453"/>
                </a:lnTo>
                <a:lnTo>
                  <a:pt x="34938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flipH="1">
            <a:off x="15210792" y="7640265"/>
            <a:ext cx="3077208" cy="3236069"/>
          </a:xfrm>
          <a:custGeom>
            <a:avLst/>
            <a:gdLst/>
            <a:ahLst/>
            <a:cxnLst/>
            <a:rect l="l" t="t" r="r" b="b"/>
            <a:pathLst>
              <a:path w="3077208" h="3236069">
                <a:moveTo>
                  <a:pt x="3077208" y="0"/>
                </a:moveTo>
                <a:lnTo>
                  <a:pt x="0" y="0"/>
                </a:lnTo>
                <a:lnTo>
                  <a:pt x="0" y="3236070"/>
                </a:lnTo>
                <a:lnTo>
                  <a:pt x="3077208" y="3236070"/>
                </a:lnTo>
                <a:lnTo>
                  <a:pt x="30772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13348396" y="2766221"/>
            <a:ext cx="1750334" cy="1667591"/>
          </a:xfrm>
          <a:custGeom>
            <a:avLst/>
            <a:gdLst/>
            <a:ahLst/>
            <a:cxnLst/>
            <a:rect l="l" t="t" r="r" b="b"/>
            <a:pathLst>
              <a:path w="1750334" h="1667591">
                <a:moveTo>
                  <a:pt x="0" y="0"/>
                </a:moveTo>
                <a:lnTo>
                  <a:pt x="1750333" y="0"/>
                </a:lnTo>
                <a:lnTo>
                  <a:pt x="1750333" y="1667591"/>
                </a:lnTo>
                <a:lnTo>
                  <a:pt x="0" y="16675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1596677" y="8831749"/>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13009428" y="8831749"/>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69313" y="1350926"/>
            <a:ext cx="15349374" cy="7585149"/>
          </a:xfrm>
          <a:custGeom>
            <a:avLst/>
            <a:gdLst/>
            <a:ahLst/>
            <a:cxnLst/>
            <a:rect l="l" t="t" r="r" b="b"/>
            <a:pathLst>
              <a:path w="15349374" h="7585149">
                <a:moveTo>
                  <a:pt x="0" y="0"/>
                </a:moveTo>
                <a:lnTo>
                  <a:pt x="15349374" y="0"/>
                </a:lnTo>
                <a:lnTo>
                  <a:pt x="15349374" y="7585148"/>
                </a:lnTo>
                <a:lnTo>
                  <a:pt x="0" y="7585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TextBox 3"/>
          <p:cNvSpPr txBox="1"/>
          <p:nvPr/>
        </p:nvSpPr>
        <p:spPr>
          <a:xfrm>
            <a:off x="2672318" y="3638564"/>
            <a:ext cx="12808130" cy="4790388"/>
          </a:xfrm>
          <a:prstGeom prst="rect">
            <a:avLst/>
          </a:prstGeom>
        </p:spPr>
        <p:txBody>
          <a:bodyPr lIns="0" tIns="0" rIns="0" bIns="0" rtlCol="0" anchor="t">
            <a:spAutoFit/>
          </a:bodyPr>
          <a:lstStyle/>
          <a:p>
            <a:pPr algn="ctr">
              <a:lnSpc>
                <a:spcPts val="6337"/>
              </a:lnSpc>
            </a:pPr>
            <a:r>
              <a:rPr lang="en-US" sz="4527">
                <a:solidFill>
                  <a:srgbClr val="825608"/>
                </a:solidFill>
                <a:latin typeface="KG Primary Penmanship"/>
                <a:ea typeface="KG Primary Penmanship"/>
                <a:cs typeface="KG Primary Penmanship"/>
                <a:sym typeface="KG Primary Penmanship"/>
              </a:rPr>
              <a:t>▪︎ Kas yra VERBA?;</a:t>
            </a:r>
          </a:p>
          <a:p>
            <a:pPr algn="ctr">
              <a:lnSpc>
                <a:spcPts val="6337"/>
              </a:lnSpc>
            </a:pPr>
            <a:r>
              <a:rPr lang="en-US" sz="4527">
                <a:solidFill>
                  <a:srgbClr val="825608"/>
                </a:solidFill>
                <a:latin typeface="KG Primary Penmanship"/>
                <a:ea typeface="KG Primary Penmanship"/>
                <a:cs typeface="KG Primary Penmanship"/>
                <a:sym typeface="KG Primary Penmanship"/>
              </a:rPr>
              <a:t>▪︎ Istorija;</a:t>
            </a:r>
          </a:p>
          <a:p>
            <a:pPr algn="ctr">
              <a:lnSpc>
                <a:spcPts val="6337"/>
              </a:lnSpc>
            </a:pPr>
            <a:r>
              <a:rPr lang="en-US" sz="4527">
                <a:solidFill>
                  <a:srgbClr val="825608"/>
                </a:solidFill>
                <a:latin typeface="KG Primary Penmanship"/>
                <a:ea typeface="KG Primary Penmanship"/>
                <a:cs typeface="KG Primary Penmanship"/>
                <a:sym typeface="KG Primary Penmanship"/>
              </a:rPr>
              <a:t>▪︎ Verbų rūšys;</a:t>
            </a:r>
          </a:p>
          <a:p>
            <a:pPr algn="ctr">
              <a:lnSpc>
                <a:spcPts val="6337"/>
              </a:lnSpc>
            </a:pPr>
            <a:r>
              <a:rPr lang="en-US" sz="4527">
                <a:solidFill>
                  <a:srgbClr val="825608"/>
                </a:solidFill>
                <a:latin typeface="KG Primary Penmanship"/>
                <a:ea typeface="KG Primary Penmanship"/>
                <a:cs typeface="KG Primary Penmanship"/>
                <a:sym typeface="KG Primary Penmanship"/>
              </a:rPr>
              <a:t>▪︎ Verbos Lietuvoje ir užsienyje;</a:t>
            </a:r>
          </a:p>
          <a:p>
            <a:pPr algn="ctr">
              <a:lnSpc>
                <a:spcPts val="6337"/>
              </a:lnSpc>
            </a:pPr>
            <a:r>
              <a:rPr lang="en-US" sz="4527">
                <a:solidFill>
                  <a:srgbClr val="825608"/>
                </a:solidFill>
                <a:latin typeface="KG Primary Penmanship"/>
                <a:ea typeface="KG Primary Penmanship"/>
                <a:cs typeface="KG Primary Penmanship"/>
                <a:sym typeface="KG Primary Penmanship"/>
              </a:rPr>
              <a:t>▪︎ Medžiagos;</a:t>
            </a:r>
          </a:p>
          <a:p>
            <a:pPr algn="ctr">
              <a:lnSpc>
                <a:spcPts val="6337"/>
              </a:lnSpc>
              <a:spcBef>
                <a:spcPct val="0"/>
              </a:spcBef>
            </a:pPr>
            <a:r>
              <a:rPr lang="en-US" sz="4527">
                <a:solidFill>
                  <a:srgbClr val="825608"/>
                </a:solidFill>
                <a:latin typeface="KG Primary Penmanship"/>
                <a:ea typeface="KG Primary Penmanship"/>
                <a:cs typeface="KG Primary Penmanship"/>
                <a:sym typeface="KG Primary Penmanship"/>
              </a:rPr>
              <a:t>▪︎ Užduoties pristatymas.</a:t>
            </a:r>
          </a:p>
        </p:txBody>
      </p:sp>
      <p:sp>
        <p:nvSpPr>
          <p:cNvPr id="4" name="TextBox 4"/>
          <p:cNvSpPr txBox="1"/>
          <p:nvPr/>
        </p:nvSpPr>
        <p:spPr>
          <a:xfrm>
            <a:off x="4784487" y="2330529"/>
            <a:ext cx="8719027" cy="1251473"/>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Turinys</a:t>
            </a:r>
          </a:p>
        </p:txBody>
      </p:sp>
      <p:sp>
        <p:nvSpPr>
          <p:cNvPr id="5" name="Freeform 5">
            <a:extLst>
              <a:ext uri="{C183D7F6-B498-43B3-948B-1728B52AA6E4}">
                <adec:decorative xmlns:adec="http://schemas.microsoft.com/office/drawing/2017/decorative" val="1"/>
              </a:ext>
            </a:extLst>
          </p:cNvPr>
          <p:cNvSpPr/>
          <p:nvPr/>
        </p:nvSpPr>
        <p:spPr>
          <a:xfrm rot="-395973">
            <a:off x="14461195" y="-42003"/>
            <a:ext cx="3493853" cy="5995453"/>
          </a:xfrm>
          <a:custGeom>
            <a:avLst/>
            <a:gdLst/>
            <a:ahLst/>
            <a:cxnLst/>
            <a:rect l="l" t="t" r="r" b="b"/>
            <a:pathLst>
              <a:path w="3493853" h="5995453">
                <a:moveTo>
                  <a:pt x="0" y="0"/>
                </a:moveTo>
                <a:lnTo>
                  <a:pt x="3493853" y="0"/>
                </a:lnTo>
                <a:lnTo>
                  <a:pt x="3493853" y="5995452"/>
                </a:lnTo>
                <a:lnTo>
                  <a:pt x="0" y="59954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a:off x="2514630" y="5143500"/>
            <a:ext cx="2153500" cy="2051698"/>
          </a:xfrm>
          <a:custGeom>
            <a:avLst/>
            <a:gdLst/>
            <a:ahLst/>
            <a:cxnLst/>
            <a:rect l="l" t="t" r="r" b="b"/>
            <a:pathLst>
              <a:path w="2153500" h="2051698">
                <a:moveTo>
                  <a:pt x="0" y="0"/>
                </a:moveTo>
                <a:lnTo>
                  <a:pt x="2153500" y="0"/>
                </a:lnTo>
                <a:lnTo>
                  <a:pt x="2153500" y="2051698"/>
                </a:lnTo>
                <a:lnTo>
                  <a:pt x="0" y="20516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rot="-975062">
            <a:off x="187914" y="4922000"/>
            <a:ext cx="2789427" cy="4786656"/>
          </a:xfrm>
          <a:custGeom>
            <a:avLst/>
            <a:gdLst/>
            <a:ahLst/>
            <a:cxnLst/>
            <a:rect l="l" t="t" r="r" b="b"/>
            <a:pathLst>
              <a:path w="2789427" h="4786656">
                <a:moveTo>
                  <a:pt x="0" y="0"/>
                </a:moveTo>
                <a:lnTo>
                  <a:pt x="2789427" y="0"/>
                </a:lnTo>
                <a:lnTo>
                  <a:pt x="2789427" y="4786656"/>
                </a:lnTo>
                <a:lnTo>
                  <a:pt x="0" y="47866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13951528" y="3240051"/>
            <a:ext cx="1750334" cy="1667591"/>
          </a:xfrm>
          <a:custGeom>
            <a:avLst/>
            <a:gdLst/>
            <a:ahLst/>
            <a:cxnLst/>
            <a:rect l="l" t="t" r="r" b="b"/>
            <a:pathLst>
              <a:path w="1750334" h="1667591">
                <a:moveTo>
                  <a:pt x="0" y="0"/>
                </a:moveTo>
                <a:lnTo>
                  <a:pt x="1750334" y="0"/>
                </a:lnTo>
                <a:lnTo>
                  <a:pt x="1750334" y="1667590"/>
                </a:lnTo>
                <a:lnTo>
                  <a:pt x="0" y="16675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2" name="Freeform 12">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3" name="Freeform 13">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4" name="Freeform 14">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566840" y="438716"/>
            <a:ext cx="15349374" cy="7585149"/>
          </a:xfrm>
          <a:custGeom>
            <a:avLst/>
            <a:gdLst/>
            <a:ahLst/>
            <a:cxnLst/>
            <a:rect l="l" t="t" r="r" b="b"/>
            <a:pathLst>
              <a:path w="15349374" h="7585149">
                <a:moveTo>
                  <a:pt x="0" y="0"/>
                </a:moveTo>
                <a:lnTo>
                  <a:pt x="15349373" y="0"/>
                </a:lnTo>
                <a:lnTo>
                  <a:pt x="15349373" y="7585149"/>
                </a:lnTo>
                <a:lnTo>
                  <a:pt x="0" y="758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a:off x="2800648" y="6517162"/>
            <a:ext cx="1581463" cy="1506703"/>
          </a:xfrm>
          <a:custGeom>
            <a:avLst/>
            <a:gdLst/>
            <a:ahLst/>
            <a:cxnLst/>
            <a:rect l="l" t="t" r="r" b="b"/>
            <a:pathLst>
              <a:path w="1581463" h="1506703">
                <a:moveTo>
                  <a:pt x="0" y="0"/>
                </a:moveTo>
                <a:lnTo>
                  <a:pt x="1581463" y="0"/>
                </a:lnTo>
                <a:lnTo>
                  <a:pt x="1581463" y="1506703"/>
                </a:lnTo>
                <a:lnTo>
                  <a:pt x="0" y="1506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rot="-975062">
            <a:off x="635402" y="5487459"/>
            <a:ext cx="2422673" cy="4157307"/>
          </a:xfrm>
          <a:custGeom>
            <a:avLst/>
            <a:gdLst/>
            <a:ahLst/>
            <a:cxnLst/>
            <a:rect l="l" t="t" r="r" b="b"/>
            <a:pathLst>
              <a:path w="2422673" h="4157307">
                <a:moveTo>
                  <a:pt x="0" y="0"/>
                </a:moveTo>
                <a:lnTo>
                  <a:pt x="2422673" y="0"/>
                </a:lnTo>
                <a:lnTo>
                  <a:pt x="2422673" y="4157307"/>
                </a:lnTo>
                <a:lnTo>
                  <a:pt x="0" y="41573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8" name="Freeform 8"/>
          <p:cNvSpPr/>
          <p:nvPr/>
        </p:nvSpPr>
        <p:spPr>
          <a:xfrm>
            <a:off x="11576327" y="5104846"/>
            <a:ext cx="6909538" cy="5182154"/>
          </a:xfrm>
          <a:custGeom>
            <a:avLst/>
            <a:gdLst/>
            <a:ahLst/>
            <a:cxnLst/>
            <a:rect l="l" t="t" r="r" b="b"/>
            <a:pathLst>
              <a:path w="6909538" h="5182154">
                <a:moveTo>
                  <a:pt x="0" y="0"/>
                </a:moveTo>
                <a:lnTo>
                  <a:pt x="6909539" y="0"/>
                </a:lnTo>
                <a:lnTo>
                  <a:pt x="6909539" y="5182154"/>
                </a:lnTo>
                <a:lnTo>
                  <a:pt x="0" y="5182154"/>
                </a:lnTo>
                <a:lnTo>
                  <a:pt x="0" y="0"/>
                </a:lnTo>
                <a:close/>
              </a:path>
            </a:pathLst>
          </a:custGeom>
          <a:blipFill>
            <a:blip r:embed="rId12"/>
            <a:stretch>
              <a:fillRect/>
            </a:stretch>
          </a:blipFill>
        </p:spPr>
        <p:txBody>
          <a:bodyPr/>
          <a:lstStyle/>
          <a:p>
            <a:endParaRPr lang="en-LT"/>
          </a:p>
        </p:txBody>
      </p:sp>
      <p:sp>
        <p:nvSpPr>
          <p:cNvPr id="9" name="TextBox 9"/>
          <p:cNvSpPr txBox="1"/>
          <p:nvPr/>
        </p:nvSpPr>
        <p:spPr>
          <a:xfrm>
            <a:off x="2671202" y="3481991"/>
            <a:ext cx="9729589" cy="2813050"/>
          </a:xfrm>
          <a:prstGeom prst="rect">
            <a:avLst/>
          </a:prstGeom>
        </p:spPr>
        <p:txBody>
          <a:bodyPr lIns="0" tIns="0" rIns="0" bIns="0" rtlCol="0" anchor="t">
            <a:spAutoFit/>
          </a:bodyPr>
          <a:lstStyle/>
          <a:p>
            <a:pPr marL="863601" lvl="1" indent="-431801" algn="l">
              <a:lnSpc>
                <a:spcPts val="5600"/>
              </a:lnSpc>
              <a:buFont typeface="Arial"/>
              <a:buChar char="•"/>
            </a:pPr>
            <a:r>
              <a:rPr lang="en-US" sz="4000">
                <a:solidFill>
                  <a:srgbClr val="825608"/>
                </a:solidFill>
                <a:latin typeface="KG Primary Penmanship"/>
                <a:ea typeface="KG Primary Penmanship"/>
                <a:cs typeface="KG Primary Penmanship"/>
                <a:sym typeface="KG Primary Penmanship"/>
              </a:rPr>
              <a:t>Pavasarį sprogstančių medžių ar krūmų šakelių puokštė.</a:t>
            </a:r>
          </a:p>
          <a:p>
            <a:pPr marL="863601" lvl="1" indent="-431801" algn="l">
              <a:lnSpc>
                <a:spcPts val="5600"/>
              </a:lnSpc>
              <a:buFont typeface="Arial"/>
              <a:buChar char="•"/>
            </a:pPr>
            <a:r>
              <a:rPr lang="en-US" sz="4000">
                <a:solidFill>
                  <a:srgbClr val="825608"/>
                </a:solidFill>
                <a:latin typeface="KG Primary Penmanship"/>
                <a:ea typeface="KG Primary Penmanship"/>
                <a:cs typeface="KG Primary Penmanship"/>
                <a:sym typeface="KG Primary Penmanship"/>
              </a:rPr>
              <a:t>Tradicinėje liaudies kultūroje verba simbolizuoja gamtos atgimimą.</a:t>
            </a:r>
          </a:p>
        </p:txBody>
      </p:sp>
      <p:sp>
        <p:nvSpPr>
          <p:cNvPr id="10" name="TextBox 10"/>
          <p:cNvSpPr txBox="1"/>
          <p:nvPr/>
        </p:nvSpPr>
        <p:spPr>
          <a:xfrm>
            <a:off x="3176483" y="1644113"/>
            <a:ext cx="8719027" cy="1250271"/>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Kas yra VERBA?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69313" y="1350926"/>
            <a:ext cx="15349374" cy="7585149"/>
          </a:xfrm>
          <a:custGeom>
            <a:avLst/>
            <a:gdLst/>
            <a:ahLst/>
            <a:cxnLst/>
            <a:rect l="l" t="t" r="r" b="b"/>
            <a:pathLst>
              <a:path w="15349374" h="7585149">
                <a:moveTo>
                  <a:pt x="0" y="0"/>
                </a:moveTo>
                <a:lnTo>
                  <a:pt x="15349374" y="0"/>
                </a:lnTo>
                <a:lnTo>
                  <a:pt x="15349374" y="7585148"/>
                </a:lnTo>
                <a:lnTo>
                  <a:pt x="0" y="7585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2132522">
            <a:off x="15631980" y="3896042"/>
            <a:ext cx="1850736" cy="3175862"/>
          </a:xfrm>
          <a:custGeom>
            <a:avLst/>
            <a:gdLst/>
            <a:ahLst/>
            <a:cxnLst/>
            <a:rect l="l" t="t" r="r" b="b"/>
            <a:pathLst>
              <a:path w="1850736" h="3175862">
                <a:moveTo>
                  <a:pt x="0" y="0"/>
                </a:moveTo>
                <a:lnTo>
                  <a:pt x="1850735" y="0"/>
                </a:lnTo>
                <a:lnTo>
                  <a:pt x="1850735" y="3175862"/>
                </a:lnTo>
                <a:lnTo>
                  <a:pt x="0" y="31758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rot="-975062">
            <a:off x="116673" y="5085257"/>
            <a:ext cx="2931910" cy="5031157"/>
          </a:xfrm>
          <a:custGeom>
            <a:avLst/>
            <a:gdLst/>
            <a:ahLst/>
            <a:cxnLst/>
            <a:rect l="l" t="t" r="r" b="b"/>
            <a:pathLst>
              <a:path w="2931910" h="5031157">
                <a:moveTo>
                  <a:pt x="0" y="0"/>
                </a:moveTo>
                <a:lnTo>
                  <a:pt x="2931910" y="0"/>
                </a:lnTo>
                <a:lnTo>
                  <a:pt x="2931910" y="5031157"/>
                </a:lnTo>
                <a:lnTo>
                  <a:pt x="0" y="5031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a:off x="15561405" y="2876986"/>
            <a:ext cx="1257281" cy="1197846"/>
          </a:xfrm>
          <a:custGeom>
            <a:avLst/>
            <a:gdLst/>
            <a:ahLst/>
            <a:cxnLst/>
            <a:rect l="l" t="t" r="r" b="b"/>
            <a:pathLst>
              <a:path w="1257281" h="1197846">
                <a:moveTo>
                  <a:pt x="0" y="0"/>
                </a:moveTo>
                <a:lnTo>
                  <a:pt x="1257282" y="0"/>
                </a:lnTo>
                <a:lnTo>
                  <a:pt x="1257282" y="1197847"/>
                </a:lnTo>
                <a:lnTo>
                  <a:pt x="0" y="11978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2" name="TextBox 12"/>
          <p:cNvSpPr txBox="1"/>
          <p:nvPr/>
        </p:nvSpPr>
        <p:spPr>
          <a:xfrm>
            <a:off x="3063158" y="3577774"/>
            <a:ext cx="12600751" cy="4321253"/>
          </a:xfrm>
          <a:prstGeom prst="rect">
            <a:avLst/>
          </a:prstGeom>
        </p:spPr>
        <p:txBody>
          <a:bodyPr lIns="0" tIns="0" rIns="0" bIns="0" rtlCol="0" anchor="t">
            <a:spAutoFit/>
          </a:bodyPr>
          <a:lstStyle/>
          <a:p>
            <a:pPr algn="ctr">
              <a:lnSpc>
                <a:spcPts val="4895"/>
              </a:lnSpc>
              <a:spcBef>
                <a:spcPct val="0"/>
              </a:spcBef>
            </a:pPr>
            <a:r>
              <a:rPr lang="en-US" sz="3496">
                <a:solidFill>
                  <a:srgbClr val="825608"/>
                </a:solidFill>
                <a:latin typeface="KG Primary Penmanship"/>
                <a:ea typeface="KG Primary Penmanship"/>
                <a:cs typeface="KG Primary Penmanship"/>
                <a:sym typeface="KG Primary Penmanship"/>
              </a:rPr>
              <a:t>Verbos – tai ne tik tradicinis lietuvių paprotys, bet ir tikras menas. Seniau verbos buvo gaminamos iš įvairių medžiagų: medžio drožlių, popieriaus ir, žinoma, džiovintų augalų. Žolinės verbos buvo ypač populiarios. Moterys rinkdavo įvairias laukines gėles ir žoles, jas džiovindavo ir iš jų pindavo nuostabius raštus. Nuo XX amžiaus vidurio populiarėja įvijinis būdas, kai žolės tam tikra tvarka rišamos prie virbos. Taip atsirado įvairių formų verbos: apvalios, plokščios ir kitos. Verbos ne tik puošė namus, bet ir turėjo simbolinę reikšmę, simbolizuodamos pavasarį ir atgimimą.</a:t>
            </a:r>
          </a:p>
        </p:txBody>
      </p:sp>
      <p:sp>
        <p:nvSpPr>
          <p:cNvPr id="13" name="TextBox 13"/>
          <p:cNvSpPr txBox="1"/>
          <p:nvPr/>
        </p:nvSpPr>
        <p:spPr>
          <a:xfrm>
            <a:off x="4784487" y="2403703"/>
            <a:ext cx="8719027" cy="1250271"/>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Istorija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82627" y="1147707"/>
            <a:ext cx="15349374" cy="7585149"/>
          </a:xfrm>
          <a:custGeom>
            <a:avLst/>
            <a:gdLst/>
            <a:ahLst/>
            <a:cxnLst/>
            <a:rect l="l" t="t" r="r" b="b"/>
            <a:pathLst>
              <a:path w="15349374" h="7585149">
                <a:moveTo>
                  <a:pt x="0" y="0"/>
                </a:moveTo>
                <a:lnTo>
                  <a:pt x="15349373" y="0"/>
                </a:lnTo>
                <a:lnTo>
                  <a:pt x="15349373" y="7585149"/>
                </a:lnTo>
                <a:lnTo>
                  <a:pt x="0" y="7585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a:off x="5132655" y="8067978"/>
            <a:ext cx="1581463" cy="1506703"/>
          </a:xfrm>
          <a:custGeom>
            <a:avLst/>
            <a:gdLst/>
            <a:ahLst/>
            <a:cxnLst/>
            <a:rect l="l" t="t" r="r" b="b"/>
            <a:pathLst>
              <a:path w="1581463" h="1506703">
                <a:moveTo>
                  <a:pt x="0" y="0"/>
                </a:moveTo>
                <a:lnTo>
                  <a:pt x="1581463" y="0"/>
                </a:lnTo>
                <a:lnTo>
                  <a:pt x="1581463" y="1506703"/>
                </a:lnTo>
                <a:lnTo>
                  <a:pt x="0" y="1506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rot="-975062">
            <a:off x="635402" y="5487459"/>
            <a:ext cx="2422673" cy="4157307"/>
          </a:xfrm>
          <a:custGeom>
            <a:avLst/>
            <a:gdLst/>
            <a:ahLst/>
            <a:cxnLst/>
            <a:rect l="l" t="t" r="r" b="b"/>
            <a:pathLst>
              <a:path w="2422673" h="4157307">
                <a:moveTo>
                  <a:pt x="0" y="0"/>
                </a:moveTo>
                <a:lnTo>
                  <a:pt x="2422673" y="0"/>
                </a:lnTo>
                <a:lnTo>
                  <a:pt x="2422673" y="4157307"/>
                </a:lnTo>
                <a:lnTo>
                  <a:pt x="0" y="41573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grpSp>
        <p:nvGrpSpPr>
          <p:cNvPr id="11" name="Group 11"/>
          <p:cNvGrpSpPr/>
          <p:nvPr/>
        </p:nvGrpSpPr>
        <p:grpSpPr>
          <a:xfrm>
            <a:off x="4784487" y="2321391"/>
            <a:ext cx="8719027" cy="1116921"/>
            <a:chOff x="0" y="0"/>
            <a:chExt cx="11625369" cy="1489228"/>
          </a:xfrm>
        </p:grpSpPr>
        <p:sp>
          <p:nvSpPr>
            <p:cNvPr id="12" name="TextBox 12"/>
            <p:cNvSpPr txBox="1"/>
            <p:nvPr/>
          </p:nvSpPr>
          <p:spPr>
            <a:xfrm>
              <a:off x="0" y="-133350"/>
              <a:ext cx="11625369" cy="1622578"/>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Verbu rūšys</a:t>
              </a:r>
            </a:p>
          </p:txBody>
        </p:sp>
        <p:sp>
          <p:nvSpPr>
            <p:cNvPr id="13" name="TextBox 13"/>
            <p:cNvSpPr txBox="1"/>
            <p:nvPr/>
          </p:nvSpPr>
          <p:spPr>
            <a:xfrm>
              <a:off x="5510306" y="713311"/>
              <a:ext cx="302378" cy="750517"/>
            </a:xfrm>
            <a:prstGeom prst="rect">
              <a:avLst/>
            </a:prstGeom>
          </p:spPr>
          <p:txBody>
            <a:bodyPr lIns="0" tIns="0" rIns="0" bIns="0" rtlCol="0" anchor="t">
              <a:spAutoFit/>
            </a:bodyPr>
            <a:lstStyle/>
            <a:p>
              <a:pPr algn="ctr">
                <a:lnSpc>
                  <a:spcPts val="4722"/>
                </a:lnSpc>
                <a:spcBef>
                  <a:spcPct val="0"/>
                </a:spcBef>
              </a:pPr>
              <a:r>
                <a:rPr lang="en-US" sz="3373">
                  <a:solidFill>
                    <a:srgbClr val="C48405"/>
                  </a:solidFill>
                  <a:latin typeface="Kavoon"/>
                  <a:ea typeface="Kavoon"/>
                  <a:cs typeface="Kavoon"/>
                  <a:sym typeface="Kavoon"/>
                </a:rPr>
                <a:t>c</a:t>
              </a:r>
            </a:p>
          </p:txBody>
        </p:sp>
      </p:grpSp>
      <p:sp>
        <p:nvSpPr>
          <p:cNvPr id="14" name="TextBox 14"/>
          <p:cNvSpPr txBox="1"/>
          <p:nvPr/>
        </p:nvSpPr>
        <p:spPr>
          <a:xfrm>
            <a:off x="9139238" y="4274503"/>
            <a:ext cx="9525" cy="1566544"/>
          </a:xfrm>
          <a:prstGeom prst="rect">
            <a:avLst/>
          </a:prstGeom>
        </p:spPr>
        <p:txBody>
          <a:bodyPr lIns="0" tIns="0" rIns="0" bIns="0" rtlCol="0" anchor="t">
            <a:spAutoFit/>
          </a:bodyPr>
          <a:lstStyle/>
          <a:p>
            <a:pPr algn="ctr">
              <a:lnSpc>
                <a:spcPts val="12880"/>
              </a:lnSpc>
            </a:pPr>
            <a:endParaRPr/>
          </a:p>
        </p:txBody>
      </p:sp>
      <p:sp>
        <p:nvSpPr>
          <p:cNvPr id="15" name="TextBox 15"/>
          <p:cNvSpPr txBox="1"/>
          <p:nvPr/>
        </p:nvSpPr>
        <p:spPr>
          <a:xfrm>
            <a:off x="9139238" y="4451089"/>
            <a:ext cx="9525" cy="1251473"/>
          </a:xfrm>
          <a:prstGeom prst="rect">
            <a:avLst/>
          </a:prstGeom>
        </p:spPr>
        <p:txBody>
          <a:bodyPr lIns="0" tIns="0" rIns="0" bIns="0" rtlCol="0" anchor="t">
            <a:spAutoFit/>
          </a:bodyPr>
          <a:lstStyle/>
          <a:p>
            <a:pPr algn="ctr">
              <a:lnSpc>
                <a:spcPts val="10296"/>
              </a:lnSpc>
              <a:spcBef>
                <a:spcPct val="0"/>
              </a:spcBef>
            </a:pPr>
            <a:endParaRPr/>
          </a:p>
        </p:txBody>
      </p:sp>
      <p:sp>
        <p:nvSpPr>
          <p:cNvPr id="16" name="TextBox 16"/>
          <p:cNvSpPr txBox="1"/>
          <p:nvPr/>
        </p:nvSpPr>
        <p:spPr>
          <a:xfrm>
            <a:off x="3294866" y="3469766"/>
            <a:ext cx="2021935" cy="604080"/>
          </a:xfrm>
          <a:prstGeom prst="rect">
            <a:avLst/>
          </a:prstGeom>
        </p:spPr>
        <p:txBody>
          <a:bodyPr lIns="0" tIns="0" rIns="0" bIns="0" rtlCol="0" anchor="t">
            <a:spAutoFit/>
          </a:bodyPr>
          <a:lstStyle/>
          <a:p>
            <a:pPr algn="ctr">
              <a:lnSpc>
                <a:spcPts val="4940"/>
              </a:lnSpc>
            </a:pPr>
            <a:r>
              <a:rPr lang="en-US" sz="3529" b="1">
                <a:solidFill>
                  <a:srgbClr val="C48405"/>
                </a:solidFill>
                <a:latin typeface="Canva Sans Bold"/>
                <a:ea typeface="Canva Sans Bold"/>
                <a:cs typeface="Canva Sans Bold"/>
                <a:sym typeface="Canva Sans Bold"/>
              </a:rPr>
              <a:t>Volelinės</a:t>
            </a:r>
          </a:p>
        </p:txBody>
      </p:sp>
      <p:sp>
        <p:nvSpPr>
          <p:cNvPr id="17" name="TextBox 17"/>
          <p:cNvSpPr txBox="1"/>
          <p:nvPr/>
        </p:nvSpPr>
        <p:spPr>
          <a:xfrm>
            <a:off x="7711957" y="3980359"/>
            <a:ext cx="2691602" cy="604080"/>
          </a:xfrm>
          <a:prstGeom prst="rect">
            <a:avLst/>
          </a:prstGeom>
        </p:spPr>
        <p:txBody>
          <a:bodyPr wrap="square" lIns="0" tIns="0" rIns="0" bIns="0" rtlCol="0" anchor="t">
            <a:spAutoFit/>
          </a:bodyPr>
          <a:lstStyle/>
          <a:p>
            <a:pPr algn="ctr">
              <a:lnSpc>
                <a:spcPts val="4940"/>
              </a:lnSpc>
            </a:pPr>
            <a:r>
              <a:rPr lang="en-US" sz="3529" b="1" dirty="0" err="1">
                <a:solidFill>
                  <a:srgbClr val="C48405"/>
                </a:solidFill>
                <a:latin typeface="Canva Sans Bold"/>
                <a:ea typeface="Canva Sans Bold"/>
                <a:cs typeface="Canva Sans Bold"/>
                <a:sym typeface="Canva Sans Bold"/>
              </a:rPr>
              <a:t>Rykštelinės</a:t>
            </a:r>
            <a:endParaRPr lang="en-US" sz="3529" b="1" dirty="0">
              <a:solidFill>
                <a:srgbClr val="C48405"/>
              </a:solidFill>
              <a:latin typeface="Canva Sans Bold"/>
              <a:ea typeface="Canva Sans Bold"/>
              <a:cs typeface="Canva Sans Bold"/>
              <a:sym typeface="Canva Sans Bold"/>
            </a:endParaRPr>
          </a:p>
        </p:txBody>
      </p:sp>
      <p:sp>
        <p:nvSpPr>
          <p:cNvPr id="18" name="TextBox 18"/>
          <p:cNvSpPr txBox="1"/>
          <p:nvPr/>
        </p:nvSpPr>
        <p:spPr>
          <a:xfrm>
            <a:off x="12476830" y="3573170"/>
            <a:ext cx="3071703" cy="604080"/>
          </a:xfrm>
          <a:prstGeom prst="rect">
            <a:avLst/>
          </a:prstGeom>
        </p:spPr>
        <p:txBody>
          <a:bodyPr wrap="square" lIns="0" tIns="0" rIns="0" bIns="0" rtlCol="0" anchor="t">
            <a:spAutoFit/>
          </a:bodyPr>
          <a:lstStyle/>
          <a:p>
            <a:pPr algn="ctr">
              <a:lnSpc>
                <a:spcPts val="4940"/>
              </a:lnSpc>
            </a:pPr>
            <a:r>
              <a:rPr lang="en-US" sz="3529" b="1" dirty="0" err="1">
                <a:solidFill>
                  <a:srgbClr val="C48405"/>
                </a:solidFill>
                <a:latin typeface="Canva Sans Bold"/>
                <a:ea typeface="Canva Sans Bold"/>
                <a:cs typeface="Canva Sans Bold"/>
                <a:sym typeface="Canva Sans Bold"/>
              </a:rPr>
              <a:t>Plokščiosios</a:t>
            </a:r>
            <a:endParaRPr lang="en-US" sz="3529" b="1" dirty="0">
              <a:solidFill>
                <a:srgbClr val="C48405"/>
              </a:solidFill>
              <a:latin typeface="Canva Sans Bold"/>
              <a:ea typeface="Canva Sans Bold"/>
              <a:cs typeface="Canva Sans Bold"/>
              <a:sym typeface="Canva Sans Bold"/>
            </a:endParaRPr>
          </a:p>
        </p:txBody>
      </p:sp>
      <p:sp>
        <p:nvSpPr>
          <p:cNvPr id="19" name="TextBox 19"/>
          <p:cNvSpPr txBox="1"/>
          <p:nvPr/>
        </p:nvSpPr>
        <p:spPr>
          <a:xfrm>
            <a:off x="2882523" y="4277636"/>
            <a:ext cx="3451803" cy="2652795"/>
          </a:xfrm>
          <a:prstGeom prst="rect">
            <a:avLst/>
          </a:prstGeom>
        </p:spPr>
        <p:txBody>
          <a:bodyPr lIns="0" tIns="0" rIns="0" bIns="0" rtlCol="0" anchor="t">
            <a:spAutoFit/>
          </a:bodyPr>
          <a:lstStyle/>
          <a:p>
            <a:pPr algn="just">
              <a:lnSpc>
                <a:spcPts val="2357"/>
              </a:lnSpc>
            </a:pPr>
            <a:r>
              <a:rPr lang="en-US" sz="1684" b="1" dirty="0" err="1">
                <a:solidFill>
                  <a:srgbClr val="C48405"/>
                </a:solidFill>
                <a:latin typeface="Canva Sans Bold"/>
                <a:ea typeface="Canva Sans Bold"/>
                <a:cs typeface="Canva Sans Bold"/>
                <a:sym typeface="Canva Sans Bold"/>
              </a:rPr>
              <a:t>Verbos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rišamos</a:t>
            </a:r>
            <a:r>
              <a:rPr lang="en-US" sz="1684" b="1" dirty="0">
                <a:solidFill>
                  <a:srgbClr val="C48405"/>
                </a:solidFill>
                <a:latin typeface="Canva Sans Bold"/>
                <a:ea typeface="Canva Sans Bold"/>
                <a:cs typeface="Canva Sans Bold"/>
                <a:sym typeface="Canva Sans Bold"/>
              </a:rPr>
              <a:t> ant </a:t>
            </a:r>
            <a:r>
              <a:rPr lang="en-US" sz="1684" b="1" dirty="0" err="1">
                <a:solidFill>
                  <a:srgbClr val="C48405"/>
                </a:solidFill>
                <a:latin typeface="Canva Sans Bold"/>
                <a:ea typeface="Canva Sans Bold"/>
                <a:cs typeface="Canva Sans Bold"/>
                <a:sym typeface="Canva Sans Bold"/>
              </a:rPr>
              <a:t>virbų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uždengiant</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jas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žolynais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Populiariausi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raštai</a:t>
            </a:r>
            <a:r>
              <a:rPr lang="en-US" sz="1684" b="1" dirty="0">
                <a:solidFill>
                  <a:srgbClr val="C48405"/>
                </a:solidFill>
                <a:latin typeface="Canva Sans Bold"/>
                <a:ea typeface="Canva Sans Bold"/>
                <a:cs typeface="Canva Sans Bold"/>
                <a:sym typeface="Canva Sans Bold"/>
              </a:rPr>
              <a:t> – </a:t>
            </a:r>
            <a:r>
              <a:rPr lang="en-US" sz="1684" b="1" dirty="0" err="1">
                <a:solidFill>
                  <a:srgbClr val="C48405"/>
                </a:solidFill>
                <a:latin typeface="Canva Sans Bold"/>
                <a:ea typeface="Canva Sans Bold"/>
                <a:cs typeface="Canva Sans Bold"/>
                <a:sym typeface="Canva Sans Bold"/>
              </a:rPr>
              <a:t>besikeičiančių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spalvų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rainelės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Taip</a:t>
            </a:r>
            <a:r>
              <a:rPr lang="en-US" sz="1684" b="1" dirty="0">
                <a:solidFill>
                  <a:srgbClr val="C48405"/>
                </a:solidFill>
                <a:latin typeface="Canva Sans Bold"/>
                <a:ea typeface="Canva Sans Bold"/>
                <a:cs typeface="Canva Sans Bold"/>
                <a:sym typeface="Canva Sans Bold"/>
              </a:rPr>
              <a:t> pat </a:t>
            </a:r>
            <a:r>
              <a:rPr lang="en-US" sz="1684" b="1" dirty="0" err="1">
                <a:solidFill>
                  <a:srgbClr val="C48405"/>
                </a:solidFill>
                <a:latin typeface="Canva Sans Bold"/>
                <a:ea typeface="Canva Sans Bold"/>
                <a:cs typeface="Canva Sans Bold"/>
                <a:sym typeface="Canva Sans Bold"/>
              </a:rPr>
              <a:t>naudojami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kvadratėliai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varpeliai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kiti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geometriniai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motyvai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Raštai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išdėstomi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įvairiai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dažnai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kontrastinėmis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spalvomis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kad</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būtų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ryškesni</a:t>
            </a:r>
            <a:r>
              <a:rPr lang="en-US" sz="1684" b="1" dirty="0">
                <a:solidFill>
                  <a:srgbClr val="C48405"/>
                </a:solidFill>
                <a:latin typeface="Canva Sans Bold"/>
                <a:ea typeface="Canva Sans Bold"/>
                <a:cs typeface="Canva Sans Bold"/>
                <a:sym typeface="Canva Sans Bold"/>
              </a:rPr>
              <a:t>.</a:t>
            </a:r>
          </a:p>
        </p:txBody>
      </p:sp>
      <p:sp>
        <p:nvSpPr>
          <p:cNvPr id="20" name="TextBox 20"/>
          <p:cNvSpPr txBox="1"/>
          <p:nvPr/>
        </p:nvSpPr>
        <p:spPr>
          <a:xfrm>
            <a:off x="7413336" y="4725781"/>
            <a:ext cx="3451803" cy="3243345"/>
          </a:xfrm>
          <a:prstGeom prst="rect">
            <a:avLst/>
          </a:prstGeom>
        </p:spPr>
        <p:txBody>
          <a:bodyPr lIns="0" tIns="0" rIns="0" bIns="0" rtlCol="0" anchor="t">
            <a:spAutoFit/>
          </a:bodyPr>
          <a:lstStyle/>
          <a:p>
            <a:pPr algn="just">
              <a:lnSpc>
                <a:spcPts val="2357"/>
              </a:lnSpc>
            </a:pPr>
            <a:r>
              <a:rPr lang="en-US" sz="1684" b="1" dirty="0" err="1">
                <a:solidFill>
                  <a:srgbClr val="C48405"/>
                </a:solidFill>
                <a:latin typeface="Canva Sans Bold"/>
                <a:ea typeface="Canva Sans Bold"/>
                <a:cs typeface="Canva Sans Bold"/>
                <a:sym typeface="Canva Sans Bold"/>
              </a:rPr>
              <a:t>Rykštelinės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verbos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pasižymi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paprastesne</a:t>
            </a:r>
            <a:r>
              <a:rPr lang="en-US" sz="1684" b="1" dirty="0">
                <a:solidFill>
                  <a:srgbClr val="C48405"/>
                </a:solidFill>
                <a:latin typeface="Canva Sans Bold"/>
                <a:ea typeface="Canva Sans Bold"/>
                <a:cs typeface="Canva Sans Bold"/>
                <a:sym typeface="Canva Sans Bold"/>
              </a:rPr>
              <a:t> forma. Jos </a:t>
            </a:r>
            <a:r>
              <a:rPr lang="en-US" sz="1684" b="1" dirty="0" err="1">
                <a:solidFill>
                  <a:srgbClr val="C48405"/>
                </a:solidFill>
                <a:latin typeface="Canva Sans Bold"/>
                <a:ea typeface="Canva Sans Bold"/>
                <a:cs typeface="Canva Sans Bold"/>
                <a:sym typeface="Canva Sans Bold"/>
              </a:rPr>
              <a:t>gaminamos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iš</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sausučių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šlamučių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žiedų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kurių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spalvos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dažnai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kaitomos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Papildomai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gali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būti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naudojamos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motiejukų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rugių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kurios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suteikia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verboms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įvairovės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Kartais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verbos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gaminamos</a:t>
            </a:r>
            <a:r>
              <a:rPr lang="en-US" sz="1684" b="1" dirty="0">
                <a:solidFill>
                  <a:srgbClr val="C48405"/>
                </a:solidFill>
                <a:latin typeface="Canva Sans Bold"/>
                <a:ea typeface="Canva Sans Bold"/>
                <a:cs typeface="Canva Sans Bold"/>
                <a:sym typeface="Canva Sans Bold"/>
              </a:rPr>
              <a:t> tik </a:t>
            </a:r>
            <a:r>
              <a:rPr lang="en-US" sz="1684" b="1" dirty="0" err="1">
                <a:solidFill>
                  <a:srgbClr val="C48405"/>
                </a:solidFill>
                <a:latin typeface="Canva Sans Bold"/>
                <a:ea typeface="Canva Sans Bold"/>
                <a:cs typeface="Canva Sans Bold"/>
                <a:sym typeface="Canva Sans Bold"/>
              </a:rPr>
              <a:t>iš</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rugių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dažnai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derinant</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natūralias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dažytas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spalvas</a:t>
            </a:r>
            <a:r>
              <a:rPr lang="en-US" sz="1684" b="1" dirty="0">
                <a:solidFill>
                  <a:srgbClr val="C48405"/>
                </a:solidFill>
                <a:latin typeface="Canva Sans Bold"/>
                <a:ea typeface="Canva Sans Bold"/>
                <a:cs typeface="Canva Sans Bold"/>
                <a:sym typeface="Canva Sans Bold"/>
              </a:rPr>
              <a:t>.</a:t>
            </a:r>
          </a:p>
        </p:txBody>
      </p:sp>
      <p:sp>
        <p:nvSpPr>
          <p:cNvPr id="21" name="TextBox 21"/>
          <p:cNvSpPr txBox="1"/>
          <p:nvPr/>
        </p:nvSpPr>
        <p:spPr>
          <a:xfrm>
            <a:off x="12096730" y="4407853"/>
            <a:ext cx="3451803" cy="3672159"/>
          </a:xfrm>
          <a:prstGeom prst="rect">
            <a:avLst/>
          </a:prstGeom>
        </p:spPr>
        <p:txBody>
          <a:bodyPr lIns="0" tIns="0" rIns="0" bIns="0" rtlCol="0" anchor="t">
            <a:spAutoFit/>
          </a:bodyPr>
          <a:lstStyle/>
          <a:p>
            <a:pPr algn="just">
              <a:lnSpc>
                <a:spcPts val="2357"/>
              </a:lnSpc>
            </a:pPr>
            <a:r>
              <a:rPr lang="en-US" sz="1684" b="1" dirty="0" err="1">
                <a:solidFill>
                  <a:srgbClr val="C48405"/>
                </a:solidFill>
                <a:latin typeface="Canva Sans Bold"/>
                <a:ea typeface="Canva Sans Bold"/>
                <a:cs typeface="Canva Sans Bold"/>
                <a:sym typeface="Canva Sans Bold"/>
              </a:rPr>
              <a:t>Plokščios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verbos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savo</a:t>
            </a:r>
            <a:r>
              <a:rPr lang="en-US" sz="1684" b="1" dirty="0">
                <a:solidFill>
                  <a:srgbClr val="C48405"/>
                </a:solidFill>
                <a:latin typeface="Canva Sans Bold"/>
                <a:ea typeface="Canva Sans Bold"/>
                <a:cs typeface="Canva Sans Bold"/>
                <a:sym typeface="Canva Sans Bold"/>
              </a:rPr>
              <a:t> forma </a:t>
            </a:r>
            <a:r>
              <a:rPr lang="en-US" sz="1684" b="1" dirty="0" err="1">
                <a:solidFill>
                  <a:srgbClr val="C48405"/>
                </a:solidFill>
                <a:latin typeface="Canva Sans Bold"/>
                <a:ea typeface="Canva Sans Bold"/>
                <a:cs typeface="Canva Sans Bold"/>
                <a:sym typeface="Canva Sans Bold"/>
              </a:rPr>
              <a:t>primena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paukščių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plunksnas</a:t>
            </a:r>
            <a:r>
              <a:rPr lang="en-US" sz="1684" b="1" dirty="0">
                <a:solidFill>
                  <a:srgbClr val="C48405"/>
                </a:solidFill>
                <a:latin typeface="Canva Sans Bold"/>
                <a:ea typeface="Canva Sans Bold"/>
                <a:cs typeface="Canva Sans Bold"/>
                <a:sym typeface="Canva Sans Bold"/>
              </a:rPr>
              <a:t>. Jos </a:t>
            </a:r>
            <a:r>
              <a:rPr lang="en-US" sz="1684" b="1" dirty="0" err="1">
                <a:solidFill>
                  <a:srgbClr val="C48405"/>
                </a:solidFill>
                <a:latin typeface="Canva Sans Bold"/>
                <a:ea typeface="Canva Sans Bold"/>
                <a:cs typeface="Canva Sans Bold"/>
                <a:sym typeface="Canva Sans Bold"/>
              </a:rPr>
              <a:t>gaminamos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iš</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motiejukų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arba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rugių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kartais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derinant</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natūralias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dažytas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spalvas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Varpos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rišamos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nuo</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viršūnės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iki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kotelio</a:t>
            </a:r>
            <a:r>
              <a:rPr lang="en-US" sz="1684" b="1" dirty="0">
                <a:solidFill>
                  <a:srgbClr val="C48405"/>
                </a:solidFill>
                <a:latin typeface="Canva Sans Bold"/>
                <a:ea typeface="Canva Sans Bold"/>
                <a:cs typeface="Canva Sans Bold"/>
                <a:sym typeface="Canva Sans Bold"/>
              </a:rPr>
              <a:t>, o tarp </a:t>
            </a:r>
            <a:r>
              <a:rPr lang="en-US" sz="1684" b="1" dirty="0" err="1">
                <a:solidFill>
                  <a:srgbClr val="C48405"/>
                </a:solidFill>
                <a:latin typeface="Canva Sans Bold"/>
                <a:ea typeface="Canva Sans Bold"/>
                <a:cs typeface="Canva Sans Bold"/>
                <a:sym typeface="Canva Sans Bold"/>
              </a:rPr>
              <a:t>jų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kartais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įrišami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sausučių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ar</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šlamučių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žiedai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Tokia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technika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leidžia</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sukurti</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skirtingus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raštus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iš</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abiejų</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verbos</a:t>
            </a:r>
            <a:r>
              <a:rPr lang="en-US" sz="1684" b="1" dirty="0">
                <a:solidFill>
                  <a:srgbClr val="C48405"/>
                </a:solidFill>
                <a:latin typeface="Canva Sans Bold"/>
                <a:ea typeface="Canva Sans Bold"/>
                <a:cs typeface="Canva Sans Bold"/>
                <a:sym typeface="Canva Sans Bold"/>
              </a:rPr>
              <a:t> </a:t>
            </a:r>
            <a:r>
              <a:rPr lang="en-US" sz="1684" b="1" dirty="0" err="1">
                <a:solidFill>
                  <a:srgbClr val="C48405"/>
                </a:solidFill>
                <a:latin typeface="Canva Sans Bold"/>
                <a:ea typeface="Canva Sans Bold"/>
                <a:cs typeface="Canva Sans Bold"/>
                <a:sym typeface="Canva Sans Bold"/>
              </a:rPr>
              <a:t>pusių</a:t>
            </a:r>
            <a:r>
              <a:rPr lang="en-US" sz="1684" b="1" dirty="0">
                <a:solidFill>
                  <a:srgbClr val="C48405"/>
                </a:solidFill>
                <a:latin typeface="Canva Sans Bold"/>
                <a:ea typeface="Canva Sans Bold"/>
                <a:cs typeface="Canva Sans Bold"/>
                <a:sym typeface="Canva Sans Bold"/>
              </a:rPr>
              <a:t>.</a:t>
            </a:r>
          </a:p>
          <a:p>
            <a:pPr algn="just">
              <a:lnSpc>
                <a:spcPts val="2357"/>
              </a:lnSpc>
            </a:pPr>
            <a:endParaRPr lang="en-US" sz="1684" b="1" dirty="0">
              <a:solidFill>
                <a:srgbClr val="C48405"/>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69313" y="1350926"/>
            <a:ext cx="15349374" cy="7585149"/>
          </a:xfrm>
          <a:custGeom>
            <a:avLst/>
            <a:gdLst/>
            <a:ahLst/>
            <a:cxnLst/>
            <a:rect l="l" t="t" r="r" b="b"/>
            <a:pathLst>
              <a:path w="15349374" h="7585149">
                <a:moveTo>
                  <a:pt x="0" y="0"/>
                </a:moveTo>
                <a:lnTo>
                  <a:pt x="15349374" y="0"/>
                </a:lnTo>
                <a:lnTo>
                  <a:pt x="15349374" y="7585148"/>
                </a:lnTo>
                <a:lnTo>
                  <a:pt x="0" y="7585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1222674">
            <a:off x="15092799" y="1910895"/>
            <a:ext cx="2520922" cy="4325903"/>
          </a:xfrm>
          <a:custGeom>
            <a:avLst/>
            <a:gdLst/>
            <a:ahLst/>
            <a:cxnLst/>
            <a:rect l="l" t="t" r="r" b="b"/>
            <a:pathLst>
              <a:path w="2520922" h="4325903">
                <a:moveTo>
                  <a:pt x="0" y="0"/>
                </a:moveTo>
                <a:lnTo>
                  <a:pt x="2520923" y="0"/>
                </a:lnTo>
                <a:lnTo>
                  <a:pt x="2520923" y="4325902"/>
                </a:lnTo>
                <a:lnTo>
                  <a:pt x="0" y="4325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a:off x="5132655" y="8067978"/>
            <a:ext cx="1581463" cy="1506703"/>
          </a:xfrm>
          <a:custGeom>
            <a:avLst/>
            <a:gdLst/>
            <a:ahLst/>
            <a:cxnLst/>
            <a:rect l="l" t="t" r="r" b="b"/>
            <a:pathLst>
              <a:path w="1581463" h="1506703">
                <a:moveTo>
                  <a:pt x="0" y="0"/>
                </a:moveTo>
                <a:lnTo>
                  <a:pt x="1581463" y="0"/>
                </a:lnTo>
                <a:lnTo>
                  <a:pt x="1581463" y="1506703"/>
                </a:lnTo>
                <a:lnTo>
                  <a:pt x="0" y="15067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rot="-975062">
            <a:off x="635402" y="5487459"/>
            <a:ext cx="2422673" cy="4157307"/>
          </a:xfrm>
          <a:custGeom>
            <a:avLst/>
            <a:gdLst/>
            <a:ahLst/>
            <a:cxnLst/>
            <a:rect l="l" t="t" r="r" b="b"/>
            <a:pathLst>
              <a:path w="2422673" h="4157307">
                <a:moveTo>
                  <a:pt x="0" y="0"/>
                </a:moveTo>
                <a:lnTo>
                  <a:pt x="2422673" y="0"/>
                </a:lnTo>
                <a:lnTo>
                  <a:pt x="2422673" y="4157307"/>
                </a:lnTo>
                <a:lnTo>
                  <a:pt x="0" y="4157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a:off x="14418521" y="2035231"/>
            <a:ext cx="1284908" cy="1224166"/>
          </a:xfrm>
          <a:custGeom>
            <a:avLst/>
            <a:gdLst/>
            <a:ahLst/>
            <a:cxnLst/>
            <a:rect l="l" t="t" r="r" b="b"/>
            <a:pathLst>
              <a:path w="1284908" h="1224166">
                <a:moveTo>
                  <a:pt x="0" y="0"/>
                </a:moveTo>
                <a:lnTo>
                  <a:pt x="1284908" y="0"/>
                </a:lnTo>
                <a:lnTo>
                  <a:pt x="1284908" y="1224167"/>
                </a:lnTo>
                <a:lnTo>
                  <a:pt x="0" y="12241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2" name="Freeform 12">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grpSp>
        <p:nvGrpSpPr>
          <p:cNvPr id="13" name="Group 13"/>
          <p:cNvGrpSpPr/>
          <p:nvPr/>
        </p:nvGrpSpPr>
        <p:grpSpPr>
          <a:xfrm>
            <a:off x="4784487" y="2321391"/>
            <a:ext cx="8719027" cy="1116921"/>
            <a:chOff x="0" y="0"/>
            <a:chExt cx="11625369" cy="1489228"/>
          </a:xfrm>
        </p:grpSpPr>
        <p:sp>
          <p:nvSpPr>
            <p:cNvPr id="14" name="TextBox 14"/>
            <p:cNvSpPr txBox="1"/>
            <p:nvPr/>
          </p:nvSpPr>
          <p:spPr>
            <a:xfrm>
              <a:off x="0" y="-133350"/>
              <a:ext cx="11625369" cy="1622578"/>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Verbu rūšys</a:t>
              </a:r>
            </a:p>
          </p:txBody>
        </p:sp>
        <p:sp>
          <p:nvSpPr>
            <p:cNvPr id="15" name="TextBox 15"/>
            <p:cNvSpPr txBox="1"/>
            <p:nvPr/>
          </p:nvSpPr>
          <p:spPr>
            <a:xfrm>
              <a:off x="5510306" y="713311"/>
              <a:ext cx="302378" cy="750517"/>
            </a:xfrm>
            <a:prstGeom prst="rect">
              <a:avLst/>
            </a:prstGeom>
          </p:spPr>
          <p:txBody>
            <a:bodyPr lIns="0" tIns="0" rIns="0" bIns="0" rtlCol="0" anchor="t">
              <a:spAutoFit/>
            </a:bodyPr>
            <a:lstStyle/>
            <a:p>
              <a:pPr algn="ctr">
                <a:lnSpc>
                  <a:spcPts val="4722"/>
                </a:lnSpc>
                <a:spcBef>
                  <a:spcPct val="0"/>
                </a:spcBef>
              </a:pPr>
              <a:r>
                <a:rPr lang="en-US" sz="3373">
                  <a:solidFill>
                    <a:srgbClr val="C48405"/>
                  </a:solidFill>
                  <a:latin typeface="Kavoon"/>
                  <a:ea typeface="Kavoon"/>
                  <a:cs typeface="Kavoon"/>
                  <a:sym typeface="Kavoon"/>
                </a:rPr>
                <a:t>c</a:t>
              </a:r>
            </a:p>
          </p:txBody>
        </p:sp>
      </p:grpSp>
      <p:sp>
        <p:nvSpPr>
          <p:cNvPr id="16" name="TextBox 16"/>
          <p:cNvSpPr txBox="1"/>
          <p:nvPr/>
        </p:nvSpPr>
        <p:spPr>
          <a:xfrm>
            <a:off x="9139238" y="4274503"/>
            <a:ext cx="9525" cy="1566544"/>
          </a:xfrm>
          <a:prstGeom prst="rect">
            <a:avLst/>
          </a:prstGeom>
        </p:spPr>
        <p:txBody>
          <a:bodyPr lIns="0" tIns="0" rIns="0" bIns="0" rtlCol="0" anchor="t">
            <a:spAutoFit/>
          </a:bodyPr>
          <a:lstStyle/>
          <a:p>
            <a:pPr algn="ctr">
              <a:lnSpc>
                <a:spcPts val="12880"/>
              </a:lnSpc>
            </a:pPr>
            <a:endParaRPr/>
          </a:p>
        </p:txBody>
      </p:sp>
      <p:sp>
        <p:nvSpPr>
          <p:cNvPr id="17" name="TextBox 17"/>
          <p:cNvSpPr txBox="1"/>
          <p:nvPr/>
        </p:nvSpPr>
        <p:spPr>
          <a:xfrm>
            <a:off x="9139238" y="4451089"/>
            <a:ext cx="9525" cy="1251473"/>
          </a:xfrm>
          <a:prstGeom prst="rect">
            <a:avLst/>
          </a:prstGeom>
        </p:spPr>
        <p:txBody>
          <a:bodyPr lIns="0" tIns="0" rIns="0" bIns="0" rtlCol="0" anchor="t">
            <a:spAutoFit/>
          </a:bodyPr>
          <a:lstStyle/>
          <a:p>
            <a:pPr algn="ctr">
              <a:lnSpc>
                <a:spcPts val="10296"/>
              </a:lnSpc>
              <a:spcBef>
                <a:spcPct val="0"/>
              </a:spcBef>
            </a:pPr>
            <a:endParaRPr/>
          </a:p>
        </p:txBody>
      </p:sp>
      <p:sp>
        <p:nvSpPr>
          <p:cNvPr id="18" name="TextBox 18"/>
          <p:cNvSpPr txBox="1"/>
          <p:nvPr/>
        </p:nvSpPr>
        <p:spPr>
          <a:xfrm>
            <a:off x="8067513" y="3963378"/>
            <a:ext cx="2005976" cy="604080"/>
          </a:xfrm>
          <a:prstGeom prst="rect">
            <a:avLst/>
          </a:prstGeom>
        </p:spPr>
        <p:txBody>
          <a:bodyPr lIns="0" tIns="0" rIns="0" bIns="0" rtlCol="0" anchor="t">
            <a:spAutoFit/>
          </a:bodyPr>
          <a:lstStyle/>
          <a:p>
            <a:pPr algn="ctr">
              <a:lnSpc>
                <a:spcPts val="4940"/>
              </a:lnSpc>
            </a:pPr>
            <a:r>
              <a:rPr lang="en-US" sz="3529" b="1">
                <a:solidFill>
                  <a:srgbClr val="C48405"/>
                </a:solidFill>
                <a:latin typeface="Canva Sans Bold"/>
                <a:ea typeface="Canva Sans Bold"/>
                <a:cs typeface="Canva Sans Bold"/>
                <a:sym typeface="Canva Sans Bold"/>
              </a:rPr>
              <a:t>Figūrinės</a:t>
            </a:r>
          </a:p>
        </p:txBody>
      </p:sp>
      <p:sp>
        <p:nvSpPr>
          <p:cNvPr id="19" name="TextBox 19"/>
          <p:cNvSpPr txBox="1"/>
          <p:nvPr/>
        </p:nvSpPr>
        <p:spPr>
          <a:xfrm>
            <a:off x="12383005" y="3841873"/>
            <a:ext cx="2241016" cy="604080"/>
          </a:xfrm>
          <a:prstGeom prst="rect">
            <a:avLst/>
          </a:prstGeom>
        </p:spPr>
        <p:txBody>
          <a:bodyPr lIns="0" tIns="0" rIns="0" bIns="0" rtlCol="0" anchor="t">
            <a:spAutoFit/>
          </a:bodyPr>
          <a:lstStyle/>
          <a:p>
            <a:pPr algn="ctr">
              <a:lnSpc>
                <a:spcPts val="4940"/>
              </a:lnSpc>
            </a:pPr>
            <a:r>
              <a:rPr lang="en-US" sz="3529" b="1">
                <a:solidFill>
                  <a:srgbClr val="C48405"/>
                </a:solidFill>
                <a:latin typeface="Canva Sans Bold"/>
                <a:ea typeface="Canva Sans Bold"/>
                <a:cs typeface="Canva Sans Bold"/>
                <a:sym typeface="Canva Sans Bold"/>
              </a:rPr>
              <a:t>Vainikinės</a:t>
            </a:r>
          </a:p>
        </p:txBody>
      </p:sp>
      <p:sp>
        <p:nvSpPr>
          <p:cNvPr id="20" name="TextBox 20"/>
          <p:cNvSpPr txBox="1"/>
          <p:nvPr/>
        </p:nvSpPr>
        <p:spPr>
          <a:xfrm>
            <a:off x="3146616" y="4615819"/>
            <a:ext cx="3275741" cy="2062245"/>
          </a:xfrm>
          <a:prstGeom prst="rect">
            <a:avLst/>
          </a:prstGeom>
        </p:spPr>
        <p:txBody>
          <a:bodyPr lIns="0" tIns="0" rIns="0" bIns="0" rtlCol="0" anchor="t">
            <a:spAutoFit/>
          </a:bodyPr>
          <a:lstStyle/>
          <a:p>
            <a:pPr algn="just">
              <a:lnSpc>
                <a:spcPts val="2357"/>
              </a:lnSpc>
            </a:pPr>
            <a:r>
              <a:rPr lang="en-US" sz="1684" b="1">
                <a:solidFill>
                  <a:srgbClr val="C48405"/>
                </a:solidFill>
                <a:latin typeface="Canva Sans Bold"/>
                <a:ea typeface="Canva Sans Bold"/>
                <a:cs typeface="Canva Sans Bold"/>
                <a:sym typeface="Canva Sans Bold"/>
              </a:rPr>
              <a:t>Drožlinės verbos gaminamos iš plonų medžio drožlių, dažniausiai lazdyno, šaltekšnio ar ožekšnio. Drožlės rišamos ant virbos, sukuriant įvairius raštus. Kartais naudojamos ir dažytos drožlės.</a:t>
            </a:r>
          </a:p>
        </p:txBody>
      </p:sp>
      <p:sp>
        <p:nvSpPr>
          <p:cNvPr id="21" name="TextBox 21"/>
          <p:cNvSpPr txBox="1"/>
          <p:nvPr/>
        </p:nvSpPr>
        <p:spPr>
          <a:xfrm>
            <a:off x="3698711" y="3738469"/>
            <a:ext cx="2063751" cy="604080"/>
          </a:xfrm>
          <a:prstGeom prst="rect">
            <a:avLst/>
          </a:prstGeom>
        </p:spPr>
        <p:txBody>
          <a:bodyPr lIns="0" tIns="0" rIns="0" bIns="0" rtlCol="0" anchor="t">
            <a:spAutoFit/>
          </a:bodyPr>
          <a:lstStyle/>
          <a:p>
            <a:pPr algn="ctr">
              <a:lnSpc>
                <a:spcPts val="4940"/>
              </a:lnSpc>
            </a:pPr>
            <a:r>
              <a:rPr lang="en-US" sz="3529" b="1">
                <a:solidFill>
                  <a:srgbClr val="C48405"/>
                </a:solidFill>
                <a:latin typeface="Canva Sans Bold"/>
                <a:ea typeface="Canva Sans Bold"/>
                <a:cs typeface="Canva Sans Bold"/>
                <a:sym typeface="Canva Sans Bold"/>
              </a:rPr>
              <a:t>Drožlinės</a:t>
            </a:r>
          </a:p>
        </p:txBody>
      </p:sp>
      <p:sp>
        <p:nvSpPr>
          <p:cNvPr id="22" name="TextBox 22"/>
          <p:cNvSpPr txBox="1"/>
          <p:nvPr/>
        </p:nvSpPr>
        <p:spPr>
          <a:xfrm>
            <a:off x="7767125" y="4824633"/>
            <a:ext cx="2744224" cy="3243345"/>
          </a:xfrm>
          <a:prstGeom prst="rect">
            <a:avLst/>
          </a:prstGeom>
        </p:spPr>
        <p:txBody>
          <a:bodyPr lIns="0" tIns="0" rIns="0" bIns="0" rtlCol="0" anchor="t">
            <a:spAutoFit/>
          </a:bodyPr>
          <a:lstStyle/>
          <a:p>
            <a:pPr algn="just">
              <a:lnSpc>
                <a:spcPts val="2357"/>
              </a:lnSpc>
            </a:pPr>
            <a:r>
              <a:rPr lang="en-US" sz="1684" b="1">
                <a:solidFill>
                  <a:srgbClr val="C48405"/>
                </a:solidFill>
                <a:latin typeface="Canva Sans Bold"/>
                <a:ea typeface="Canva Sans Bold"/>
                <a:cs typeface="Canva Sans Bold"/>
                <a:sym typeface="Canva Sans Bold"/>
              </a:rPr>
              <a:t>Verbos puošiamos unikaliais varpeliais, kurie gaminami iš žiedų vainikėlių, varpų ar net kankorėžių. Varpeliai gali būti tušti arba pripildyti kitomis medžiagomis. Kai kurios verbos turi figūrines detales, sukurtas iš sulenktų varpų ir žiedų.</a:t>
            </a:r>
          </a:p>
        </p:txBody>
      </p:sp>
      <p:sp>
        <p:nvSpPr>
          <p:cNvPr id="23" name="TextBox 23"/>
          <p:cNvSpPr txBox="1"/>
          <p:nvPr/>
        </p:nvSpPr>
        <p:spPr>
          <a:xfrm>
            <a:off x="12277574" y="4618042"/>
            <a:ext cx="2783401" cy="2948070"/>
          </a:xfrm>
          <a:prstGeom prst="rect">
            <a:avLst/>
          </a:prstGeom>
        </p:spPr>
        <p:txBody>
          <a:bodyPr lIns="0" tIns="0" rIns="0" bIns="0" rtlCol="0" anchor="t">
            <a:spAutoFit/>
          </a:bodyPr>
          <a:lstStyle/>
          <a:p>
            <a:pPr algn="just">
              <a:lnSpc>
                <a:spcPts val="2357"/>
              </a:lnSpc>
            </a:pPr>
            <a:r>
              <a:rPr lang="en-US" sz="1684" b="1">
                <a:solidFill>
                  <a:srgbClr val="C48405"/>
                </a:solidFill>
                <a:latin typeface="Canva Sans Bold"/>
                <a:ea typeface="Canva Sans Bold"/>
                <a:cs typeface="Canva Sans Bold"/>
                <a:sym typeface="Canva Sans Bold"/>
              </a:rPr>
              <a:t>Vainikinės verbos yra plokščios, primenančios mažą vainikėlį. Jos gaminamos iš gubojų ar motiejukų, įterpiant sausučių ir šlamučių žiedus. Dažnai naudojamos dviejų spalvų žiedai, kurių derinys sukuria įvairius raštus.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222674">
            <a:off x="15092799" y="1910895"/>
            <a:ext cx="2520922" cy="4325903"/>
          </a:xfrm>
          <a:custGeom>
            <a:avLst/>
            <a:gdLst/>
            <a:ahLst/>
            <a:cxnLst/>
            <a:rect l="l" t="t" r="r" b="b"/>
            <a:pathLst>
              <a:path w="2520922" h="4325903">
                <a:moveTo>
                  <a:pt x="0" y="0"/>
                </a:moveTo>
                <a:lnTo>
                  <a:pt x="2520923" y="0"/>
                </a:lnTo>
                <a:lnTo>
                  <a:pt x="2520923" y="4325902"/>
                </a:lnTo>
                <a:lnTo>
                  <a:pt x="0" y="4325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a:off x="5132655" y="8067978"/>
            <a:ext cx="1581463" cy="1506703"/>
          </a:xfrm>
          <a:custGeom>
            <a:avLst/>
            <a:gdLst/>
            <a:ahLst/>
            <a:cxnLst/>
            <a:rect l="l" t="t" r="r" b="b"/>
            <a:pathLst>
              <a:path w="1581463" h="1506703">
                <a:moveTo>
                  <a:pt x="0" y="0"/>
                </a:moveTo>
                <a:lnTo>
                  <a:pt x="1581463" y="0"/>
                </a:lnTo>
                <a:lnTo>
                  <a:pt x="1581463" y="1506703"/>
                </a:lnTo>
                <a:lnTo>
                  <a:pt x="0" y="1506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rot="-975062">
            <a:off x="635402" y="5487459"/>
            <a:ext cx="2422673" cy="4157307"/>
          </a:xfrm>
          <a:custGeom>
            <a:avLst/>
            <a:gdLst/>
            <a:ahLst/>
            <a:cxnLst/>
            <a:rect l="l" t="t" r="r" b="b"/>
            <a:pathLst>
              <a:path w="2422673" h="4157307">
                <a:moveTo>
                  <a:pt x="0" y="0"/>
                </a:moveTo>
                <a:lnTo>
                  <a:pt x="2422673" y="0"/>
                </a:lnTo>
                <a:lnTo>
                  <a:pt x="2422673" y="4157307"/>
                </a:lnTo>
                <a:lnTo>
                  <a:pt x="0" y="4157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a:off x="14418521" y="2035231"/>
            <a:ext cx="1284908" cy="1224166"/>
          </a:xfrm>
          <a:custGeom>
            <a:avLst/>
            <a:gdLst/>
            <a:ahLst/>
            <a:cxnLst/>
            <a:rect l="l" t="t" r="r" b="b"/>
            <a:pathLst>
              <a:path w="1284908" h="1224166">
                <a:moveTo>
                  <a:pt x="0" y="0"/>
                </a:moveTo>
                <a:lnTo>
                  <a:pt x="1284908" y="0"/>
                </a:lnTo>
                <a:lnTo>
                  <a:pt x="1284908" y="1224167"/>
                </a:lnTo>
                <a:lnTo>
                  <a:pt x="0" y="12241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grpSp>
        <p:nvGrpSpPr>
          <p:cNvPr id="12" name="Group 12"/>
          <p:cNvGrpSpPr/>
          <p:nvPr/>
        </p:nvGrpSpPr>
        <p:grpSpPr>
          <a:xfrm>
            <a:off x="1469313" y="694988"/>
            <a:ext cx="15349374" cy="7585149"/>
            <a:chOff x="0" y="0"/>
            <a:chExt cx="20465831" cy="10113532"/>
          </a:xfrm>
        </p:grpSpPr>
        <p:sp>
          <p:nvSpPr>
            <p:cNvPr id="13" name="Freeform 13">
              <a:extLst>
                <a:ext uri="{C183D7F6-B498-43B3-948B-1728B52AA6E4}">
                  <adec:decorative xmlns:adec="http://schemas.microsoft.com/office/drawing/2017/decorative" val="1"/>
                </a:ext>
              </a:extLst>
            </p:cNvPr>
            <p:cNvSpPr/>
            <p:nvPr/>
          </p:nvSpPr>
          <p:spPr>
            <a:xfrm>
              <a:off x="0" y="0"/>
              <a:ext cx="20465831" cy="10113532"/>
            </a:xfrm>
            <a:custGeom>
              <a:avLst/>
              <a:gdLst/>
              <a:ahLst/>
              <a:cxnLst/>
              <a:rect l="l" t="t" r="r" b="b"/>
              <a:pathLst>
                <a:path w="20465831" h="10113532">
                  <a:moveTo>
                    <a:pt x="0" y="0"/>
                  </a:moveTo>
                  <a:lnTo>
                    <a:pt x="20465831" y="0"/>
                  </a:lnTo>
                  <a:lnTo>
                    <a:pt x="20465831" y="10113532"/>
                  </a:lnTo>
                  <a:lnTo>
                    <a:pt x="0" y="101135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4" name="TextBox 14"/>
            <p:cNvSpPr txBox="1"/>
            <p:nvPr/>
          </p:nvSpPr>
          <p:spPr>
            <a:xfrm>
              <a:off x="4322232" y="1240106"/>
              <a:ext cx="11625369" cy="1622578"/>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Verbos Lietuvoje</a:t>
              </a:r>
            </a:p>
          </p:txBody>
        </p:sp>
        <p:sp>
          <p:nvSpPr>
            <p:cNvPr id="15" name="TextBox 15"/>
            <p:cNvSpPr txBox="1"/>
            <p:nvPr/>
          </p:nvSpPr>
          <p:spPr>
            <a:xfrm>
              <a:off x="761408" y="3305836"/>
              <a:ext cx="18943016" cy="4565523"/>
            </a:xfrm>
            <a:prstGeom prst="rect">
              <a:avLst/>
            </a:prstGeom>
          </p:spPr>
          <p:txBody>
            <a:bodyPr lIns="0" tIns="0" rIns="0" bIns="0" rtlCol="0" anchor="t">
              <a:spAutoFit/>
            </a:bodyPr>
            <a:lstStyle/>
            <a:p>
              <a:pPr algn="ctr">
                <a:lnSpc>
                  <a:spcPts val="4480"/>
                </a:lnSpc>
              </a:pPr>
              <a:r>
                <a:rPr lang="en-US" sz="3200" b="1" dirty="0" err="1">
                  <a:solidFill>
                    <a:srgbClr val="C48405"/>
                  </a:solidFill>
                  <a:latin typeface="Canva Sans Bold"/>
                  <a:ea typeface="Canva Sans Bold"/>
                  <a:cs typeface="Canva Sans Bold"/>
                  <a:sym typeface="Canva Sans Bold"/>
                </a:rPr>
                <a:t>Tinkamiausi</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amžinai</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žaliuojantys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ir</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pavasarį</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anksčiausiai</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rodantys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gyvybės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ženklus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augalai</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Lietuvoje</a:t>
              </a:r>
              <a:r>
                <a:rPr lang="en-US" sz="3200" b="1" dirty="0">
                  <a:solidFill>
                    <a:srgbClr val="C48405"/>
                  </a:solidFill>
                  <a:latin typeface="Canva Sans Bold"/>
                  <a:ea typeface="Canva Sans Bold"/>
                  <a:cs typeface="Canva Sans Bold"/>
                  <a:sym typeface="Canva Sans Bold"/>
                </a:rPr>
                <a:t> tai </a:t>
              </a:r>
              <a:r>
                <a:rPr lang="en-US" sz="3200" b="1" dirty="0" err="1">
                  <a:solidFill>
                    <a:srgbClr val="C48405"/>
                  </a:solidFill>
                  <a:latin typeface="Canva Sans Bold"/>
                  <a:ea typeface="Canva Sans Bold"/>
                  <a:cs typeface="Canva Sans Bold"/>
                  <a:sym typeface="Canva Sans Bold"/>
                </a:rPr>
                <a:t>yra</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kadagys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ir</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gluosnis</a:t>
              </a:r>
              <a:r>
                <a:rPr lang="en-US" sz="3200" b="1" dirty="0">
                  <a:solidFill>
                    <a:srgbClr val="C48405"/>
                  </a:solidFill>
                  <a:latin typeface="Canva Sans Bold"/>
                  <a:ea typeface="Canva Sans Bold"/>
                  <a:cs typeface="Canva Sans Bold"/>
                  <a:sym typeface="Canva Sans Bold"/>
                </a:rPr>
                <a:t>. Ne </a:t>
              </a:r>
              <a:r>
                <a:rPr lang="en-US" sz="3200" b="1" dirty="0" err="1">
                  <a:solidFill>
                    <a:srgbClr val="C48405"/>
                  </a:solidFill>
                  <a:latin typeface="Canva Sans Bold"/>
                  <a:ea typeface="Canva Sans Bold"/>
                  <a:cs typeface="Canva Sans Bold"/>
                  <a:sym typeface="Canva Sans Bold"/>
                </a:rPr>
                <a:t>visuose</a:t>
              </a:r>
              <a:r>
                <a:rPr lang="en-US" sz="3200" b="1" dirty="0">
                  <a:solidFill>
                    <a:srgbClr val="C48405"/>
                  </a:solidFill>
                  <a:latin typeface="Canva Sans Bold"/>
                  <a:ea typeface="Canva Sans Bold"/>
                  <a:cs typeface="Canva Sans Bold"/>
                  <a:sym typeface="Canva Sans Bold"/>
                </a:rPr>
                <a:t> Lietuvos </a:t>
              </a:r>
              <a:r>
                <a:rPr lang="en-US" sz="3200" b="1" dirty="0" err="1">
                  <a:solidFill>
                    <a:srgbClr val="C48405"/>
                  </a:solidFill>
                  <a:latin typeface="Canva Sans Bold"/>
                  <a:ea typeface="Canva Sans Bold"/>
                  <a:cs typeface="Canva Sans Bold"/>
                  <a:sym typeface="Canva Sans Bold"/>
                </a:rPr>
                <a:t>regionuose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nešėsi</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vienodas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verbas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Aukštaitijoje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išskyrus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Rytų</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Aukštaitiją</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Suvalkijoje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ir</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Žemaitijoje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pagrindinis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verbos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komponentas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buvo</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kadagys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Dzūkijoje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ir</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Rytų</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Aukštaitijoje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pagrindinės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buvo</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verba</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verbele</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vadinamos</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gluosnių</a:t>
              </a:r>
              <a:r>
                <a:rPr lang="en-US" sz="3200" b="1" dirty="0">
                  <a:solidFill>
                    <a:srgbClr val="C48405"/>
                  </a:solidFill>
                  <a:latin typeface="Canva Sans Bold"/>
                  <a:ea typeface="Canva Sans Bold"/>
                  <a:cs typeface="Canva Sans Bold"/>
                  <a:sym typeface="Canva Sans Bold"/>
                </a:rPr>
                <a:t> </a:t>
              </a:r>
              <a:r>
                <a:rPr lang="en-US" sz="3200" b="1" dirty="0" err="1">
                  <a:solidFill>
                    <a:srgbClr val="C48405"/>
                  </a:solidFill>
                  <a:latin typeface="Canva Sans Bold"/>
                  <a:ea typeface="Canva Sans Bold"/>
                  <a:cs typeface="Canva Sans Bold"/>
                  <a:sym typeface="Canva Sans Bold"/>
                </a:rPr>
                <a:t>šakelės</a:t>
              </a:r>
              <a:r>
                <a:rPr lang="en-US" sz="3200" b="1" dirty="0">
                  <a:solidFill>
                    <a:srgbClr val="C48405"/>
                  </a:solidFill>
                  <a:latin typeface="Canva Sans Bold"/>
                  <a:ea typeface="Canva Sans Bold"/>
                  <a:cs typeface="Canva Sans Bold"/>
                  <a:sym typeface="Canva Sans Bold"/>
                </a:rPr>
                <a: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p:cNvSpPr/>
          <p:nvPr/>
        </p:nvSpPr>
        <p:spPr>
          <a:xfrm>
            <a:off x="134325" y="1028700"/>
            <a:ext cx="3378328" cy="2250811"/>
          </a:xfrm>
          <a:custGeom>
            <a:avLst/>
            <a:gdLst/>
            <a:ahLst/>
            <a:cxnLst/>
            <a:rect l="l" t="t" r="r" b="b"/>
            <a:pathLst>
              <a:path w="3378328" h="2250811">
                <a:moveTo>
                  <a:pt x="0" y="0"/>
                </a:moveTo>
                <a:lnTo>
                  <a:pt x="3378328" y="0"/>
                </a:lnTo>
                <a:lnTo>
                  <a:pt x="3378328" y="2250811"/>
                </a:lnTo>
                <a:lnTo>
                  <a:pt x="0" y="2250811"/>
                </a:lnTo>
                <a:lnTo>
                  <a:pt x="0" y="0"/>
                </a:lnTo>
                <a:close/>
              </a:path>
            </a:pathLst>
          </a:custGeom>
          <a:blipFill>
            <a:blip r:embed="rId2"/>
            <a:stretch>
              <a:fillRect/>
            </a:stretch>
          </a:blipFill>
        </p:spPr>
        <p:txBody>
          <a:bodyPr/>
          <a:lstStyle/>
          <a:p>
            <a:endParaRPr lang="en-LT"/>
          </a:p>
        </p:txBody>
      </p:sp>
      <p:sp>
        <p:nvSpPr>
          <p:cNvPr id="3" name="Freeform 3"/>
          <p:cNvSpPr/>
          <p:nvPr/>
        </p:nvSpPr>
        <p:spPr>
          <a:xfrm>
            <a:off x="188255" y="4437512"/>
            <a:ext cx="3270470" cy="2452852"/>
          </a:xfrm>
          <a:custGeom>
            <a:avLst/>
            <a:gdLst/>
            <a:ahLst/>
            <a:cxnLst/>
            <a:rect l="l" t="t" r="r" b="b"/>
            <a:pathLst>
              <a:path w="3270470" h="2452852">
                <a:moveTo>
                  <a:pt x="0" y="0"/>
                </a:moveTo>
                <a:lnTo>
                  <a:pt x="3270469" y="0"/>
                </a:lnTo>
                <a:lnTo>
                  <a:pt x="3270469" y="2452852"/>
                </a:lnTo>
                <a:lnTo>
                  <a:pt x="0" y="2452852"/>
                </a:lnTo>
                <a:lnTo>
                  <a:pt x="0" y="0"/>
                </a:lnTo>
                <a:close/>
              </a:path>
            </a:pathLst>
          </a:custGeom>
          <a:blipFill>
            <a:blip r:embed="rId3"/>
            <a:stretch>
              <a:fillRect/>
            </a:stretch>
          </a:blipFill>
        </p:spPr>
        <p:txBody>
          <a:bodyPr/>
          <a:lstStyle/>
          <a:p>
            <a:endParaRPr lang="en-LT"/>
          </a:p>
        </p:txBody>
      </p:sp>
      <p:sp>
        <p:nvSpPr>
          <p:cNvPr id="4" name="Freeform 4"/>
          <p:cNvSpPr/>
          <p:nvPr/>
        </p:nvSpPr>
        <p:spPr>
          <a:xfrm>
            <a:off x="3891899" y="7163552"/>
            <a:ext cx="2046612" cy="2872437"/>
          </a:xfrm>
          <a:custGeom>
            <a:avLst/>
            <a:gdLst/>
            <a:ahLst/>
            <a:cxnLst/>
            <a:rect l="l" t="t" r="r" b="b"/>
            <a:pathLst>
              <a:path w="2046612" h="2872437">
                <a:moveTo>
                  <a:pt x="0" y="0"/>
                </a:moveTo>
                <a:lnTo>
                  <a:pt x="2046612" y="0"/>
                </a:lnTo>
                <a:lnTo>
                  <a:pt x="2046612" y="2872437"/>
                </a:lnTo>
                <a:lnTo>
                  <a:pt x="0" y="2872437"/>
                </a:lnTo>
                <a:lnTo>
                  <a:pt x="0" y="0"/>
                </a:lnTo>
                <a:close/>
              </a:path>
            </a:pathLst>
          </a:custGeom>
          <a:blipFill>
            <a:blip r:embed="rId4"/>
            <a:stretch>
              <a:fillRect/>
            </a:stretch>
          </a:blipFill>
        </p:spPr>
        <p:txBody>
          <a:bodyPr/>
          <a:lstStyle/>
          <a:p>
            <a:endParaRPr lang="en-LT"/>
          </a:p>
        </p:txBody>
      </p:sp>
      <p:sp>
        <p:nvSpPr>
          <p:cNvPr id="5" name="Freeform 5"/>
          <p:cNvSpPr/>
          <p:nvPr/>
        </p:nvSpPr>
        <p:spPr>
          <a:xfrm>
            <a:off x="3827286" y="2273560"/>
            <a:ext cx="2175838" cy="2926030"/>
          </a:xfrm>
          <a:custGeom>
            <a:avLst/>
            <a:gdLst/>
            <a:ahLst/>
            <a:cxnLst/>
            <a:rect l="l" t="t" r="r" b="b"/>
            <a:pathLst>
              <a:path w="2175838" h="2926030">
                <a:moveTo>
                  <a:pt x="0" y="0"/>
                </a:moveTo>
                <a:lnTo>
                  <a:pt x="2175838" y="0"/>
                </a:lnTo>
                <a:lnTo>
                  <a:pt x="2175838" y="2926030"/>
                </a:lnTo>
                <a:lnTo>
                  <a:pt x="0" y="2926030"/>
                </a:lnTo>
                <a:lnTo>
                  <a:pt x="0" y="0"/>
                </a:lnTo>
                <a:close/>
              </a:path>
            </a:pathLst>
          </a:custGeom>
          <a:blipFill>
            <a:blip r:embed="rId5"/>
            <a:stretch>
              <a:fillRect l="-48767" r="-48631"/>
            </a:stretch>
          </a:blipFill>
        </p:spPr>
        <p:txBody>
          <a:bodyPr/>
          <a:lstStyle/>
          <a:p>
            <a:endParaRPr lang="en-LT"/>
          </a:p>
        </p:txBody>
      </p:sp>
      <p:sp>
        <p:nvSpPr>
          <p:cNvPr id="6" name="Freeform 6"/>
          <p:cNvSpPr/>
          <p:nvPr/>
        </p:nvSpPr>
        <p:spPr>
          <a:xfrm>
            <a:off x="327154" y="7949853"/>
            <a:ext cx="2864296" cy="1911918"/>
          </a:xfrm>
          <a:custGeom>
            <a:avLst/>
            <a:gdLst/>
            <a:ahLst/>
            <a:cxnLst/>
            <a:rect l="l" t="t" r="r" b="b"/>
            <a:pathLst>
              <a:path w="2864296" h="1911918">
                <a:moveTo>
                  <a:pt x="0" y="0"/>
                </a:moveTo>
                <a:lnTo>
                  <a:pt x="2864296" y="0"/>
                </a:lnTo>
                <a:lnTo>
                  <a:pt x="2864296" y="1911918"/>
                </a:lnTo>
                <a:lnTo>
                  <a:pt x="0" y="1911918"/>
                </a:lnTo>
                <a:lnTo>
                  <a:pt x="0" y="0"/>
                </a:lnTo>
                <a:close/>
              </a:path>
            </a:pathLst>
          </a:custGeom>
          <a:blipFill>
            <a:blip r:embed="rId6"/>
            <a:stretch>
              <a:fillRect/>
            </a:stretch>
          </a:blipFill>
        </p:spPr>
        <p:txBody>
          <a:bodyPr/>
          <a:lstStyle/>
          <a:p>
            <a:endParaRPr lang="en-LT"/>
          </a:p>
        </p:txBody>
      </p:sp>
      <p:sp>
        <p:nvSpPr>
          <p:cNvPr id="7" name="Freeform 7"/>
          <p:cNvSpPr/>
          <p:nvPr/>
        </p:nvSpPr>
        <p:spPr>
          <a:xfrm>
            <a:off x="15169620" y="5294219"/>
            <a:ext cx="2624166" cy="1968125"/>
          </a:xfrm>
          <a:custGeom>
            <a:avLst/>
            <a:gdLst/>
            <a:ahLst/>
            <a:cxnLst/>
            <a:rect l="l" t="t" r="r" b="b"/>
            <a:pathLst>
              <a:path w="2624166" h="1968125">
                <a:moveTo>
                  <a:pt x="0" y="0"/>
                </a:moveTo>
                <a:lnTo>
                  <a:pt x="2624166" y="0"/>
                </a:lnTo>
                <a:lnTo>
                  <a:pt x="2624166" y="1968124"/>
                </a:lnTo>
                <a:lnTo>
                  <a:pt x="0" y="1968124"/>
                </a:lnTo>
                <a:lnTo>
                  <a:pt x="0" y="0"/>
                </a:lnTo>
                <a:close/>
              </a:path>
            </a:pathLst>
          </a:custGeom>
          <a:blipFill>
            <a:blip r:embed="rId7"/>
            <a:stretch>
              <a:fillRect/>
            </a:stretch>
          </a:blipFill>
        </p:spPr>
        <p:txBody>
          <a:bodyPr/>
          <a:lstStyle/>
          <a:p>
            <a:endParaRPr lang="en-LT"/>
          </a:p>
        </p:txBody>
      </p:sp>
      <p:sp>
        <p:nvSpPr>
          <p:cNvPr id="8" name="Freeform 8"/>
          <p:cNvSpPr/>
          <p:nvPr/>
        </p:nvSpPr>
        <p:spPr>
          <a:xfrm>
            <a:off x="12430455" y="2888239"/>
            <a:ext cx="1993531" cy="2658041"/>
          </a:xfrm>
          <a:custGeom>
            <a:avLst/>
            <a:gdLst/>
            <a:ahLst/>
            <a:cxnLst/>
            <a:rect l="l" t="t" r="r" b="b"/>
            <a:pathLst>
              <a:path w="1993531" h="2658041">
                <a:moveTo>
                  <a:pt x="0" y="0"/>
                </a:moveTo>
                <a:lnTo>
                  <a:pt x="1993531" y="0"/>
                </a:lnTo>
                <a:lnTo>
                  <a:pt x="1993531" y="2658041"/>
                </a:lnTo>
                <a:lnTo>
                  <a:pt x="0" y="2658041"/>
                </a:lnTo>
                <a:lnTo>
                  <a:pt x="0" y="0"/>
                </a:lnTo>
                <a:close/>
              </a:path>
            </a:pathLst>
          </a:custGeom>
          <a:blipFill>
            <a:blip r:embed="rId8"/>
            <a:stretch>
              <a:fillRect/>
            </a:stretch>
          </a:blipFill>
        </p:spPr>
        <p:txBody>
          <a:bodyPr/>
          <a:lstStyle/>
          <a:p>
            <a:endParaRPr lang="en-LT"/>
          </a:p>
        </p:txBody>
      </p:sp>
      <p:sp>
        <p:nvSpPr>
          <p:cNvPr id="9" name="Freeform 9"/>
          <p:cNvSpPr/>
          <p:nvPr/>
        </p:nvSpPr>
        <p:spPr>
          <a:xfrm>
            <a:off x="12178614" y="7185639"/>
            <a:ext cx="2074620" cy="2784779"/>
          </a:xfrm>
          <a:custGeom>
            <a:avLst/>
            <a:gdLst/>
            <a:ahLst/>
            <a:cxnLst/>
            <a:rect l="l" t="t" r="r" b="b"/>
            <a:pathLst>
              <a:path w="2074620" h="2784779">
                <a:moveTo>
                  <a:pt x="0" y="0"/>
                </a:moveTo>
                <a:lnTo>
                  <a:pt x="2074620" y="0"/>
                </a:lnTo>
                <a:lnTo>
                  <a:pt x="2074620" y="2784779"/>
                </a:lnTo>
                <a:lnTo>
                  <a:pt x="0" y="2784779"/>
                </a:lnTo>
                <a:lnTo>
                  <a:pt x="0" y="0"/>
                </a:lnTo>
                <a:close/>
              </a:path>
            </a:pathLst>
          </a:custGeom>
          <a:blipFill>
            <a:blip r:embed="rId9"/>
            <a:stretch>
              <a:fillRect/>
            </a:stretch>
          </a:blipFill>
        </p:spPr>
        <p:txBody>
          <a:bodyPr/>
          <a:lstStyle/>
          <a:p>
            <a:endParaRPr lang="en-LT"/>
          </a:p>
        </p:txBody>
      </p:sp>
      <p:sp>
        <p:nvSpPr>
          <p:cNvPr id="10" name="Freeform 10"/>
          <p:cNvSpPr/>
          <p:nvPr/>
        </p:nvSpPr>
        <p:spPr>
          <a:xfrm>
            <a:off x="7248053" y="1239666"/>
            <a:ext cx="3636444" cy="2440963"/>
          </a:xfrm>
          <a:custGeom>
            <a:avLst/>
            <a:gdLst/>
            <a:ahLst/>
            <a:cxnLst/>
            <a:rect l="l" t="t" r="r" b="b"/>
            <a:pathLst>
              <a:path w="3636444" h="2440963">
                <a:moveTo>
                  <a:pt x="0" y="0"/>
                </a:moveTo>
                <a:lnTo>
                  <a:pt x="3636444" y="0"/>
                </a:lnTo>
                <a:lnTo>
                  <a:pt x="3636444" y="2440963"/>
                </a:lnTo>
                <a:lnTo>
                  <a:pt x="0" y="2440963"/>
                </a:lnTo>
                <a:lnTo>
                  <a:pt x="0" y="0"/>
                </a:lnTo>
                <a:close/>
              </a:path>
            </a:pathLst>
          </a:custGeom>
          <a:blipFill>
            <a:blip r:embed="rId10"/>
            <a:stretch>
              <a:fillRect/>
            </a:stretch>
          </a:blipFill>
        </p:spPr>
        <p:txBody>
          <a:bodyPr/>
          <a:lstStyle/>
          <a:p>
            <a:endParaRPr lang="en-LT"/>
          </a:p>
        </p:txBody>
      </p:sp>
      <p:sp>
        <p:nvSpPr>
          <p:cNvPr id="11" name="Freeform 11"/>
          <p:cNvSpPr/>
          <p:nvPr/>
        </p:nvSpPr>
        <p:spPr>
          <a:xfrm>
            <a:off x="15002937" y="7977523"/>
            <a:ext cx="2744622" cy="2058466"/>
          </a:xfrm>
          <a:custGeom>
            <a:avLst/>
            <a:gdLst/>
            <a:ahLst/>
            <a:cxnLst/>
            <a:rect l="l" t="t" r="r" b="b"/>
            <a:pathLst>
              <a:path w="2744622" h="2058466">
                <a:moveTo>
                  <a:pt x="0" y="0"/>
                </a:moveTo>
                <a:lnTo>
                  <a:pt x="2744622" y="0"/>
                </a:lnTo>
                <a:lnTo>
                  <a:pt x="2744622" y="2058466"/>
                </a:lnTo>
                <a:lnTo>
                  <a:pt x="0" y="2058466"/>
                </a:lnTo>
                <a:lnTo>
                  <a:pt x="0" y="0"/>
                </a:lnTo>
                <a:close/>
              </a:path>
            </a:pathLst>
          </a:custGeom>
          <a:blipFill>
            <a:blip r:embed="rId11"/>
            <a:stretch>
              <a:fillRect/>
            </a:stretch>
          </a:blipFill>
        </p:spPr>
        <p:txBody>
          <a:bodyPr/>
          <a:lstStyle/>
          <a:p>
            <a:endParaRPr lang="en-LT"/>
          </a:p>
        </p:txBody>
      </p:sp>
      <p:sp>
        <p:nvSpPr>
          <p:cNvPr id="12" name="Freeform 12"/>
          <p:cNvSpPr/>
          <p:nvPr/>
        </p:nvSpPr>
        <p:spPr>
          <a:xfrm>
            <a:off x="6779925" y="7314283"/>
            <a:ext cx="4179489" cy="2788503"/>
          </a:xfrm>
          <a:custGeom>
            <a:avLst/>
            <a:gdLst/>
            <a:ahLst/>
            <a:cxnLst/>
            <a:rect l="l" t="t" r="r" b="b"/>
            <a:pathLst>
              <a:path w="4179489" h="2788503">
                <a:moveTo>
                  <a:pt x="0" y="0"/>
                </a:moveTo>
                <a:lnTo>
                  <a:pt x="4179489" y="0"/>
                </a:lnTo>
                <a:lnTo>
                  <a:pt x="4179489" y="2788502"/>
                </a:lnTo>
                <a:lnTo>
                  <a:pt x="0" y="2788502"/>
                </a:lnTo>
                <a:lnTo>
                  <a:pt x="0" y="0"/>
                </a:lnTo>
                <a:close/>
              </a:path>
            </a:pathLst>
          </a:custGeom>
          <a:blipFill>
            <a:blip r:embed="rId12"/>
            <a:stretch>
              <a:fillRect/>
            </a:stretch>
          </a:blipFill>
        </p:spPr>
        <p:txBody>
          <a:bodyPr/>
          <a:lstStyle/>
          <a:p>
            <a:endParaRPr lang="en-LT"/>
          </a:p>
        </p:txBody>
      </p:sp>
      <p:sp>
        <p:nvSpPr>
          <p:cNvPr id="13" name="Freeform 13"/>
          <p:cNvSpPr/>
          <p:nvPr/>
        </p:nvSpPr>
        <p:spPr>
          <a:xfrm>
            <a:off x="15560971" y="1743566"/>
            <a:ext cx="2314310" cy="2729890"/>
          </a:xfrm>
          <a:custGeom>
            <a:avLst/>
            <a:gdLst/>
            <a:ahLst/>
            <a:cxnLst/>
            <a:rect l="l" t="t" r="r" b="b"/>
            <a:pathLst>
              <a:path w="2314310" h="2729890">
                <a:moveTo>
                  <a:pt x="0" y="0"/>
                </a:moveTo>
                <a:lnTo>
                  <a:pt x="2314310" y="0"/>
                </a:lnTo>
                <a:lnTo>
                  <a:pt x="2314310" y="2729891"/>
                </a:lnTo>
                <a:lnTo>
                  <a:pt x="0" y="2729891"/>
                </a:lnTo>
                <a:lnTo>
                  <a:pt x="0" y="0"/>
                </a:lnTo>
                <a:close/>
              </a:path>
            </a:pathLst>
          </a:custGeom>
          <a:blipFill>
            <a:blip r:embed="rId13"/>
            <a:stretch>
              <a:fillRect t="-13136"/>
            </a:stretch>
          </a:blipFill>
        </p:spPr>
        <p:txBody>
          <a:bodyPr/>
          <a:lstStyle/>
          <a:p>
            <a:endParaRPr lang="en-LT"/>
          </a:p>
        </p:txBody>
      </p:sp>
      <p:sp>
        <p:nvSpPr>
          <p:cNvPr id="14" name="TextBox 14"/>
          <p:cNvSpPr txBox="1"/>
          <p:nvPr/>
        </p:nvSpPr>
        <p:spPr>
          <a:xfrm>
            <a:off x="4510156" y="4507779"/>
            <a:ext cx="8719027" cy="1250271"/>
          </a:xfrm>
          <a:prstGeom prst="rect">
            <a:avLst/>
          </a:prstGeom>
        </p:spPr>
        <p:txBody>
          <a:bodyPr lIns="0" tIns="0" rIns="0" bIns="0" rtlCol="0" anchor="t">
            <a:spAutoFit/>
          </a:bodyPr>
          <a:lstStyle/>
          <a:p>
            <a:pPr algn="ctr">
              <a:lnSpc>
                <a:spcPts val="10296"/>
              </a:lnSpc>
              <a:spcBef>
                <a:spcPct val="0"/>
              </a:spcBef>
            </a:pPr>
            <a:r>
              <a:rPr lang="en-US" sz="7354">
                <a:solidFill>
                  <a:srgbClr val="C48405"/>
                </a:solidFill>
                <a:latin typeface="Kavoon"/>
                <a:ea typeface="Kavoon"/>
                <a:cs typeface="Kavoon"/>
                <a:sym typeface="Kavoon"/>
              </a:rPr>
              <a:t>Medžiagos</a:t>
            </a:r>
          </a:p>
        </p:txBody>
      </p:sp>
      <p:sp>
        <p:nvSpPr>
          <p:cNvPr id="15" name="TextBox 15"/>
          <p:cNvSpPr txBox="1"/>
          <p:nvPr/>
        </p:nvSpPr>
        <p:spPr>
          <a:xfrm>
            <a:off x="667982" y="245031"/>
            <a:ext cx="2263560"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Samanos</a:t>
            </a:r>
          </a:p>
        </p:txBody>
      </p:sp>
      <p:sp>
        <p:nvSpPr>
          <p:cNvPr id="16" name="TextBox 16"/>
          <p:cNvSpPr txBox="1"/>
          <p:nvPr/>
        </p:nvSpPr>
        <p:spPr>
          <a:xfrm>
            <a:off x="15002937" y="193983"/>
            <a:ext cx="3095542" cy="1411987"/>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 Gelsvalapis </a:t>
            </a:r>
          </a:p>
          <a:p>
            <a:pPr algn="ctr">
              <a:lnSpc>
                <a:spcPts val="5627"/>
              </a:lnSpc>
            </a:pPr>
            <a:r>
              <a:rPr lang="en-US" sz="4019" b="1">
                <a:solidFill>
                  <a:srgbClr val="C48405"/>
                </a:solidFill>
                <a:latin typeface="Canva Sans Bold"/>
                <a:ea typeface="Canva Sans Bold"/>
                <a:cs typeface="Canva Sans Bold"/>
                <a:sym typeface="Canva Sans Bold"/>
              </a:rPr>
              <a:t>skaistenis</a:t>
            </a:r>
          </a:p>
        </p:txBody>
      </p:sp>
      <p:sp>
        <p:nvSpPr>
          <p:cNvPr id="17" name="TextBox 17"/>
          <p:cNvSpPr txBox="1"/>
          <p:nvPr/>
        </p:nvSpPr>
        <p:spPr>
          <a:xfrm>
            <a:off x="391341" y="7165485"/>
            <a:ext cx="2735922"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Motiejukas</a:t>
            </a:r>
          </a:p>
        </p:txBody>
      </p:sp>
      <p:sp>
        <p:nvSpPr>
          <p:cNvPr id="18" name="TextBox 18"/>
          <p:cNvSpPr txBox="1"/>
          <p:nvPr/>
        </p:nvSpPr>
        <p:spPr>
          <a:xfrm>
            <a:off x="242184" y="3582597"/>
            <a:ext cx="3162611"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Bruknienojai</a:t>
            </a:r>
          </a:p>
        </p:txBody>
      </p:sp>
      <p:sp>
        <p:nvSpPr>
          <p:cNvPr id="19" name="TextBox 19"/>
          <p:cNvSpPr txBox="1"/>
          <p:nvPr/>
        </p:nvSpPr>
        <p:spPr>
          <a:xfrm>
            <a:off x="7886696" y="6412070"/>
            <a:ext cx="1965947"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Pataisai</a:t>
            </a:r>
          </a:p>
        </p:txBody>
      </p:sp>
      <p:sp>
        <p:nvSpPr>
          <p:cNvPr id="20" name="TextBox 20"/>
          <p:cNvSpPr txBox="1"/>
          <p:nvPr/>
        </p:nvSpPr>
        <p:spPr>
          <a:xfrm>
            <a:off x="15169620" y="4521082"/>
            <a:ext cx="2807132"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Katpėdėlės</a:t>
            </a:r>
          </a:p>
        </p:txBody>
      </p:sp>
      <p:sp>
        <p:nvSpPr>
          <p:cNvPr id="21" name="TextBox 21"/>
          <p:cNvSpPr txBox="1"/>
          <p:nvPr/>
        </p:nvSpPr>
        <p:spPr>
          <a:xfrm>
            <a:off x="7755218" y="330892"/>
            <a:ext cx="2424044"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Šlamučiai</a:t>
            </a:r>
          </a:p>
        </p:txBody>
      </p:sp>
      <p:sp>
        <p:nvSpPr>
          <p:cNvPr id="22" name="TextBox 22"/>
          <p:cNvSpPr txBox="1"/>
          <p:nvPr/>
        </p:nvSpPr>
        <p:spPr>
          <a:xfrm>
            <a:off x="12129426" y="1762339"/>
            <a:ext cx="2873511"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Kraujažolės</a:t>
            </a:r>
          </a:p>
        </p:txBody>
      </p:sp>
      <p:sp>
        <p:nvSpPr>
          <p:cNvPr id="23" name="TextBox 23"/>
          <p:cNvSpPr txBox="1"/>
          <p:nvPr/>
        </p:nvSpPr>
        <p:spPr>
          <a:xfrm>
            <a:off x="11166324" y="6192556"/>
            <a:ext cx="3660397"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Kiškio ašarėlės</a:t>
            </a:r>
          </a:p>
        </p:txBody>
      </p:sp>
      <p:sp>
        <p:nvSpPr>
          <p:cNvPr id="24" name="TextBox 24"/>
          <p:cNvSpPr txBox="1"/>
          <p:nvPr/>
        </p:nvSpPr>
        <p:spPr>
          <a:xfrm>
            <a:off x="3805743" y="6292624"/>
            <a:ext cx="2218924"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Bitkrėslė</a:t>
            </a:r>
          </a:p>
        </p:txBody>
      </p:sp>
      <p:sp>
        <p:nvSpPr>
          <p:cNvPr id="25" name="TextBox 25"/>
          <p:cNvSpPr txBox="1"/>
          <p:nvPr/>
        </p:nvSpPr>
        <p:spPr>
          <a:xfrm>
            <a:off x="4017707" y="1343239"/>
            <a:ext cx="1794996"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Pipirnė</a:t>
            </a:r>
          </a:p>
        </p:txBody>
      </p:sp>
      <p:sp>
        <p:nvSpPr>
          <p:cNvPr id="26" name="TextBox 26"/>
          <p:cNvSpPr txBox="1"/>
          <p:nvPr/>
        </p:nvSpPr>
        <p:spPr>
          <a:xfrm>
            <a:off x="15474313" y="7228558"/>
            <a:ext cx="1784987" cy="697808"/>
          </a:xfrm>
          <a:prstGeom prst="rect">
            <a:avLst/>
          </a:prstGeom>
        </p:spPr>
        <p:txBody>
          <a:bodyPr lIns="0" tIns="0" rIns="0" bIns="0" rtlCol="0" anchor="t">
            <a:spAutoFit/>
          </a:bodyPr>
          <a:lstStyle/>
          <a:p>
            <a:pPr algn="ctr">
              <a:lnSpc>
                <a:spcPts val="5627"/>
              </a:lnSpc>
            </a:pPr>
            <a:r>
              <a:rPr lang="en-US" sz="4019" b="1">
                <a:solidFill>
                  <a:srgbClr val="C48405"/>
                </a:solidFill>
                <a:latin typeface="Canva Sans Bold"/>
                <a:ea typeface="Canva Sans Bold"/>
                <a:cs typeface="Canva Sans Bold"/>
                <a:sym typeface="Canva Sans Bold"/>
              </a:rPr>
              <a:t>Guboja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C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69313" y="730073"/>
            <a:ext cx="15349374" cy="7585149"/>
          </a:xfrm>
          <a:custGeom>
            <a:avLst/>
            <a:gdLst/>
            <a:ahLst/>
            <a:cxnLst/>
            <a:rect l="l" t="t" r="r" b="b"/>
            <a:pathLst>
              <a:path w="15349374" h="7585149">
                <a:moveTo>
                  <a:pt x="0" y="0"/>
                </a:moveTo>
                <a:lnTo>
                  <a:pt x="15349374" y="0"/>
                </a:lnTo>
                <a:lnTo>
                  <a:pt x="15349374" y="7585148"/>
                </a:lnTo>
                <a:lnTo>
                  <a:pt x="0" y="7585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LT"/>
          </a:p>
        </p:txBody>
      </p:sp>
      <p:sp>
        <p:nvSpPr>
          <p:cNvPr id="3" name="Freeform 3">
            <a:extLst>
              <a:ext uri="{C183D7F6-B498-43B3-948B-1728B52AA6E4}">
                <adec:decorative xmlns:adec="http://schemas.microsoft.com/office/drawing/2017/decorative" val="1"/>
              </a:ext>
            </a:extLst>
          </p:cNvPr>
          <p:cNvSpPr/>
          <p:nvPr/>
        </p:nvSpPr>
        <p:spPr>
          <a:xfrm rot="1222674">
            <a:off x="15092799" y="1910895"/>
            <a:ext cx="2520922" cy="4325903"/>
          </a:xfrm>
          <a:custGeom>
            <a:avLst/>
            <a:gdLst/>
            <a:ahLst/>
            <a:cxnLst/>
            <a:rect l="l" t="t" r="r" b="b"/>
            <a:pathLst>
              <a:path w="2520922" h="4325903">
                <a:moveTo>
                  <a:pt x="0" y="0"/>
                </a:moveTo>
                <a:lnTo>
                  <a:pt x="2520923" y="0"/>
                </a:lnTo>
                <a:lnTo>
                  <a:pt x="2520923" y="4325902"/>
                </a:lnTo>
                <a:lnTo>
                  <a:pt x="0" y="4325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4" name="Freeform 4">
            <a:extLst>
              <a:ext uri="{C183D7F6-B498-43B3-948B-1728B52AA6E4}">
                <adec:decorative xmlns:adec="http://schemas.microsoft.com/office/drawing/2017/decorative" val="1"/>
              </a:ext>
            </a:extLst>
          </p:cNvPr>
          <p:cNvSpPr/>
          <p:nvPr/>
        </p:nvSpPr>
        <p:spPr>
          <a:xfrm rot="-685031">
            <a:off x="2898015" y="8105901"/>
            <a:ext cx="2396156" cy="2519858"/>
          </a:xfrm>
          <a:custGeom>
            <a:avLst/>
            <a:gdLst/>
            <a:ahLst/>
            <a:cxnLst/>
            <a:rect l="l" t="t" r="r" b="b"/>
            <a:pathLst>
              <a:path w="2396156" h="2519858">
                <a:moveTo>
                  <a:pt x="0" y="0"/>
                </a:moveTo>
                <a:lnTo>
                  <a:pt x="2396156" y="0"/>
                </a:lnTo>
                <a:lnTo>
                  <a:pt x="2396156" y="2519858"/>
                </a:lnTo>
                <a:lnTo>
                  <a:pt x="0" y="2519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5" name="Freeform 5">
            <a:extLst>
              <a:ext uri="{C183D7F6-B498-43B3-948B-1728B52AA6E4}">
                <adec:decorative xmlns:adec="http://schemas.microsoft.com/office/drawing/2017/decorative" val="1"/>
              </a:ext>
            </a:extLst>
          </p:cNvPr>
          <p:cNvSpPr/>
          <p:nvPr/>
        </p:nvSpPr>
        <p:spPr>
          <a:xfrm>
            <a:off x="2514630" y="5688495"/>
            <a:ext cx="1581463" cy="1506703"/>
          </a:xfrm>
          <a:custGeom>
            <a:avLst/>
            <a:gdLst/>
            <a:ahLst/>
            <a:cxnLst/>
            <a:rect l="l" t="t" r="r" b="b"/>
            <a:pathLst>
              <a:path w="1581463" h="1506703">
                <a:moveTo>
                  <a:pt x="0" y="0"/>
                </a:moveTo>
                <a:lnTo>
                  <a:pt x="1581463" y="0"/>
                </a:lnTo>
                <a:lnTo>
                  <a:pt x="1581463" y="1506703"/>
                </a:lnTo>
                <a:lnTo>
                  <a:pt x="0" y="15067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6" name="Freeform 6">
            <a:extLst>
              <a:ext uri="{C183D7F6-B498-43B3-948B-1728B52AA6E4}">
                <adec:decorative xmlns:adec="http://schemas.microsoft.com/office/drawing/2017/decorative" val="1"/>
              </a:ext>
            </a:extLst>
          </p:cNvPr>
          <p:cNvSpPr/>
          <p:nvPr/>
        </p:nvSpPr>
        <p:spPr>
          <a:xfrm rot="-975062">
            <a:off x="635402" y="5487459"/>
            <a:ext cx="2422673" cy="4157307"/>
          </a:xfrm>
          <a:custGeom>
            <a:avLst/>
            <a:gdLst/>
            <a:ahLst/>
            <a:cxnLst/>
            <a:rect l="l" t="t" r="r" b="b"/>
            <a:pathLst>
              <a:path w="2422673" h="4157307">
                <a:moveTo>
                  <a:pt x="0" y="0"/>
                </a:moveTo>
                <a:lnTo>
                  <a:pt x="2422673" y="0"/>
                </a:lnTo>
                <a:lnTo>
                  <a:pt x="2422673" y="4157307"/>
                </a:lnTo>
                <a:lnTo>
                  <a:pt x="0" y="4157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LT"/>
          </a:p>
        </p:txBody>
      </p:sp>
      <p:sp>
        <p:nvSpPr>
          <p:cNvPr id="7" name="Freeform 7">
            <a:extLst>
              <a:ext uri="{C183D7F6-B498-43B3-948B-1728B52AA6E4}">
                <adec:decorative xmlns:adec="http://schemas.microsoft.com/office/drawing/2017/decorative" val="1"/>
              </a:ext>
            </a:extLst>
          </p:cNvPr>
          <p:cNvSpPr/>
          <p:nvPr/>
        </p:nvSpPr>
        <p:spPr>
          <a:xfrm flipH="1">
            <a:off x="12476830" y="8311373"/>
            <a:ext cx="2402582" cy="2526616"/>
          </a:xfrm>
          <a:custGeom>
            <a:avLst/>
            <a:gdLst/>
            <a:ahLst/>
            <a:cxnLst/>
            <a:rect l="l" t="t" r="r" b="b"/>
            <a:pathLst>
              <a:path w="2402582" h="2526616">
                <a:moveTo>
                  <a:pt x="2402582" y="0"/>
                </a:moveTo>
                <a:lnTo>
                  <a:pt x="0" y="0"/>
                </a:lnTo>
                <a:lnTo>
                  <a:pt x="0" y="2526616"/>
                </a:lnTo>
                <a:lnTo>
                  <a:pt x="2402582" y="2526616"/>
                </a:lnTo>
                <a:lnTo>
                  <a:pt x="240258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LT"/>
          </a:p>
        </p:txBody>
      </p:sp>
      <p:sp>
        <p:nvSpPr>
          <p:cNvPr id="8" name="Freeform 8">
            <a:extLst>
              <a:ext uri="{C183D7F6-B498-43B3-948B-1728B52AA6E4}">
                <adec:decorative xmlns:adec="http://schemas.microsoft.com/office/drawing/2017/decorative" val="1"/>
              </a:ext>
            </a:extLst>
          </p:cNvPr>
          <p:cNvSpPr/>
          <p:nvPr/>
        </p:nvSpPr>
        <p:spPr>
          <a:xfrm>
            <a:off x="14418521" y="3475909"/>
            <a:ext cx="1750334" cy="1667591"/>
          </a:xfrm>
          <a:custGeom>
            <a:avLst/>
            <a:gdLst/>
            <a:ahLst/>
            <a:cxnLst/>
            <a:rect l="l" t="t" r="r" b="b"/>
            <a:pathLst>
              <a:path w="1750334" h="1667591">
                <a:moveTo>
                  <a:pt x="0" y="0"/>
                </a:moveTo>
                <a:lnTo>
                  <a:pt x="1750334" y="0"/>
                </a:lnTo>
                <a:lnTo>
                  <a:pt x="1750334" y="1667591"/>
                </a:lnTo>
                <a:lnTo>
                  <a:pt x="0" y="16675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LT"/>
          </a:p>
        </p:txBody>
      </p:sp>
      <p:sp>
        <p:nvSpPr>
          <p:cNvPr id="9" name="Freeform 9">
            <a:extLst>
              <a:ext uri="{C183D7F6-B498-43B3-948B-1728B52AA6E4}">
                <adec:decorative xmlns:adec="http://schemas.microsoft.com/office/drawing/2017/decorative" val="1"/>
              </a:ext>
            </a:extLst>
          </p:cNvPr>
          <p:cNvSpPr/>
          <p:nvPr/>
        </p:nvSpPr>
        <p:spPr>
          <a:xfrm>
            <a:off x="102097" y="8590288"/>
            <a:ext cx="2961061" cy="1835858"/>
          </a:xfrm>
          <a:custGeom>
            <a:avLst/>
            <a:gdLst/>
            <a:ahLst/>
            <a:cxnLst/>
            <a:rect l="l" t="t" r="r" b="b"/>
            <a:pathLst>
              <a:path w="2961061" h="1835858">
                <a:moveTo>
                  <a:pt x="0" y="0"/>
                </a:moveTo>
                <a:lnTo>
                  <a:pt x="2961061" y="0"/>
                </a:lnTo>
                <a:lnTo>
                  <a:pt x="2961061" y="1835858"/>
                </a:lnTo>
                <a:lnTo>
                  <a:pt x="0" y="183585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0" name="Freeform 10">
            <a:extLst>
              <a:ext uri="{C183D7F6-B498-43B3-948B-1728B52AA6E4}">
                <adec:decorative xmlns:adec="http://schemas.microsoft.com/office/drawing/2017/decorative" val="1"/>
              </a:ext>
            </a:extLst>
          </p:cNvPr>
          <p:cNvSpPr/>
          <p:nvPr/>
        </p:nvSpPr>
        <p:spPr>
          <a:xfrm>
            <a:off x="14826695" y="8280137"/>
            <a:ext cx="3461305" cy="2146009"/>
          </a:xfrm>
          <a:custGeom>
            <a:avLst/>
            <a:gdLst/>
            <a:ahLst/>
            <a:cxnLst/>
            <a:rect l="l" t="t" r="r" b="b"/>
            <a:pathLst>
              <a:path w="3461305" h="2146009">
                <a:moveTo>
                  <a:pt x="0" y="0"/>
                </a:moveTo>
                <a:lnTo>
                  <a:pt x="3461305" y="0"/>
                </a:lnTo>
                <a:lnTo>
                  <a:pt x="3461305" y="2146009"/>
                </a:lnTo>
                <a:lnTo>
                  <a:pt x="0" y="21460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1" name="Freeform 11">
            <a:extLst>
              <a:ext uri="{C183D7F6-B498-43B3-948B-1728B52AA6E4}">
                <adec:decorative xmlns:adec="http://schemas.microsoft.com/office/drawing/2017/decorative" val="1"/>
              </a:ext>
            </a:extLst>
          </p:cNvPr>
          <p:cNvSpPr/>
          <p:nvPr/>
        </p:nvSpPr>
        <p:spPr>
          <a:xfrm>
            <a:off x="5132655" y="9258300"/>
            <a:ext cx="2403341" cy="1490072"/>
          </a:xfrm>
          <a:custGeom>
            <a:avLst/>
            <a:gdLst/>
            <a:ahLst/>
            <a:cxnLst/>
            <a:rect l="l" t="t" r="r" b="b"/>
            <a:pathLst>
              <a:path w="2403341" h="1490072">
                <a:moveTo>
                  <a:pt x="0" y="0"/>
                </a:moveTo>
                <a:lnTo>
                  <a:pt x="2403341" y="0"/>
                </a:lnTo>
                <a:lnTo>
                  <a:pt x="2403341" y="1490072"/>
                </a:lnTo>
                <a:lnTo>
                  <a:pt x="0" y="149007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2" name="Freeform 12">
            <a:extLst>
              <a:ext uri="{C183D7F6-B498-43B3-948B-1728B52AA6E4}">
                <adec:decorative xmlns:adec="http://schemas.microsoft.com/office/drawing/2017/decorative" val="1"/>
              </a:ext>
            </a:extLst>
          </p:cNvPr>
          <p:cNvSpPr/>
          <p:nvPr/>
        </p:nvSpPr>
        <p:spPr>
          <a:xfrm>
            <a:off x="10073489" y="9185121"/>
            <a:ext cx="2403341" cy="1490072"/>
          </a:xfrm>
          <a:custGeom>
            <a:avLst/>
            <a:gdLst/>
            <a:ahLst/>
            <a:cxnLst/>
            <a:rect l="l" t="t" r="r" b="b"/>
            <a:pathLst>
              <a:path w="2403341" h="1490072">
                <a:moveTo>
                  <a:pt x="0" y="0"/>
                </a:moveTo>
                <a:lnTo>
                  <a:pt x="2403341" y="0"/>
                </a:lnTo>
                <a:lnTo>
                  <a:pt x="2403341" y="1490071"/>
                </a:lnTo>
                <a:lnTo>
                  <a:pt x="0" y="14900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LT"/>
          </a:p>
        </p:txBody>
      </p:sp>
      <p:sp>
        <p:nvSpPr>
          <p:cNvPr id="13" name="TextBox 13"/>
          <p:cNvSpPr txBox="1"/>
          <p:nvPr/>
        </p:nvSpPr>
        <p:spPr>
          <a:xfrm>
            <a:off x="4096093" y="4243870"/>
            <a:ext cx="10322428" cy="671018"/>
          </a:xfrm>
          <a:prstGeom prst="rect">
            <a:avLst/>
          </a:prstGeom>
        </p:spPr>
        <p:txBody>
          <a:bodyPr lIns="0" tIns="0" rIns="0" bIns="0" rtlCol="0" anchor="t">
            <a:spAutoFit/>
          </a:bodyPr>
          <a:lstStyle/>
          <a:p>
            <a:pPr marL="431800" lvl="1" algn="just">
              <a:lnSpc>
                <a:spcPts val="5600"/>
              </a:lnSpc>
            </a:pPr>
            <a:endParaRPr lang="en-US" sz="4000" dirty="0">
              <a:solidFill>
                <a:srgbClr val="825608"/>
              </a:solidFill>
              <a:latin typeface="Canva Sans"/>
              <a:ea typeface="Canva Sans"/>
              <a:cs typeface="Canva Sans"/>
              <a:sym typeface="Canva Sans"/>
            </a:endParaRPr>
          </a:p>
        </p:txBody>
      </p:sp>
      <p:sp>
        <p:nvSpPr>
          <p:cNvPr id="14" name="TextBox 14"/>
          <p:cNvSpPr txBox="1"/>
          <p:nvPr/>
        </p:nvSpPr>
        <p:spPr>
          <a:xfrm>
            <a:off x="2514630" y="2390377"/>
            <a:ext cx="13503513" cy="1250271"/>
          </a:xfrm>
          <a:prstGeom prst="rect">
            <a:avLst/>
          </a:prstGeom>
        </p:spPr>
        <p:txBody>
          <a:bodyPr lIns="0" tIns="0" rIns="0" bIns="0" rtlCol="0" anchor="t">
            <a:spAutoFit/>
          </a:bodyPr>
          <a:lstStyle/>
          <a:p>
            <a:pPr algn="ctr">
              <a:lnSpc>
                <a:spcPts val="10296"/>
              </a:lnSpc>
              <a:spcBef>
                <a:spcPct val="0"/>
              </a:spcBef>
            </a:pPr>
            <a:r>
              <a:rPr lang="en-US" sz="7354" dirty="0" err="1">
                <a:solidFill>
                  <a:srgbClr val="C48405"/>
                </a:solidFill>
                <a:latin typeface="Kavoon"/>
                <a:ea typeface="Kavoon"/>
                <a:cs typeface="Kavoon"/>
                <a:sym typeface="Kavoon"/>
              </a:rPr>
              <a:t>Diskusija</a:t>
            </a:r>
            <a:endParaRPr lang="en-US" sz="7354" dirty="0">
              <a:solidFill>
                <a:srgbClr val="C48405"/>
              </a:solidFill>
              <a:latin typeface="Kavoon"/>
              <a:ea typeface="Kavoon"/>
              <a:cs typeface="Kavoon"/>
              <a:sym typeface="Kavoo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477</Words>
  <Application>Microsoft Macintosh PowerPoint</Application>
  <PresentationFormat>Custom</PresentationFormat>
  <Paragraphs>46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Canva Sans Bold</vt:lpstr>
      <vt:lpstr>KG Primary Penmanship</vt:lpstr>
      <vt:lpstr>Canva Sans</vt:lpstr>
      <vt:lpstr>Kavoon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Brown Cute Spring Floral and Leaves Group Presentation </dc:title>
  <cp:lastModifiedBy>Alina Sinicė</cp:lastModifiedBy>
  <cp:revision>2</cp:revision>
  <dcterms:created xsi:type="dcterms:W3CDTF">2006-08-16T00:00:00Z</dcterms:created>
  <dcterms:modified xsi:type="dcterms:W3CDTF">2024-12-19T18:34:42Z</dcterms:modified>
  <dc:identifier>DAGXBEUdj0s</dc:identifier>
</cp:coreProperties>
</file>